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64" r:id="rId2"/>
  </p:sldIdLst>
  <p:sldSz cx="7559675" cy="10691813"/>
  <p:notesSz cx="10234613" cy="7104063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54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9375"/>
    <p:restoredTop sz="94610"/>
  </p:normalViewPr>
  <p:slideViewPr>
    <p:cSldViewPr snapToGrid="0" snapToObjects="1">
      <p:cViewPr varScale="1">
        <p:scale>
          <a:sx n="77" d="100"/>
          <a:sy n="77" d="100"/>
        </p:scale>
        <p:origin x="176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06975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0734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751116E4-3BE6-4384-ADC3-FA761A870062}"/>
              </a:ext>
            </a:extLst>
          </p:cNvPr>
          <p:cNvSpPr/>
          <p:nvPr/>
        </p:nvSpPr>
        <p:spPr>
          <a:xfrm>
            <a:off x="1968074" y="296165"/>
            <a:ext cx="3691653" cy="44450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88980">
              <a:defRPr/>
            </a:pPr>
            <a:r>
              <a:rPr kumimoji="1" lang="ja-JP" altLang="en-US" sz="1750" dirty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相談支援員研修会お申込み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E613E47-0004-4B47-8808-9D747B908B1A}"/>
              </a:ext>
            </a:extLst>
          </p:cNvPr>
          <p:cNvSpPr txBox="1"/>
          <p:nvPr/>
        </p:nvSpPr>
        <p:spPr>
          <a:xfrm>
            <a:off x="1573255" y="759569"/>
            <a:ext cx="4692882" cy="628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888980">
              <a:defRPr/>
            </a:pPr>
            <a:r>
              <a:rPr kumimoji="1" lang="ja-JP" altLang="en-US" sz="1750" dirty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ホームページからお申込みください。 ⇒ </a:t>
            </a:r>
            <a:r>
              <a:rPr kumimoji="1" lang="en-US" altLang="ja-JP" sz="1750" dirty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https://haat.or.jp/</a:t>
            </a:r>
            <a:endParaRPr kumimoji="1" lang="ja-JP" altLang="en-US" sz="1750" dirty="0">
              <a:solidFill>
                <a:prstClr val="black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B675270-B2EE-42CE-9B37-1CAEDF0D8D46}"/>
              </a:ext>
            </a:extLst>
          </p:cNvPr>
          <p:cNvSpPr txBox="1"/>
          <p:nvPr/>
        </p:nvSpPr>
        <p:spPr>
          <a:xfrm>
            <a:off x="505193" y="1439490"/>
            <a:ext cx="6878530" cy="249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88980">
              <a:defRPr/>
            </a:pPr>
            <a:r>
              <a:rPr kumimoji="1" lang="ja-JP" altLang="en-US" sz="1021" b="1" dirty="0">
                <a:solidFill>
                  <a:prstClr val="black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申込フォームからのお申込みが難しい方は、下記の申込書にご記入の上、</a:t>
            </a:r>
            <a:r>
              <a:rPr kumimoji="1" lang="en-US" altLang="ja-JP" sz="1021" b="1" dirty="0">
                <a:solidFill>
                  <a:prstClr val="black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FAX</a:t>
            </a:r>
            <a:r>
              <a:rPr kumimoji="1" lang="ja-JP" altLang="en-US" sz="1021" b="1" dirty="0">
                <a:solidFill>
                  <a:prstClr val="black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あるいはメールで送信してください。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63B5F66-93D2-4232-8CBF-70B6C977FC0B}"/>
              </a:ext>
            </a:extLst>
          </p:cNvPr>
          <p:cNvSpPr txBox="1"/>
          <p:nvPr/>
        </p:nvSpPr>
        <p:spPr>
          <a:xfrm>
            <a:off x="586227" y="1692575"/>
            <a:ext cx="6666938" cy="26930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888980">
              <a:defRPr/>
            </a:pPr>
            <a:r>
              <a:rPr kumimoji="1" lang="en-US" altLang="ja-JP" sz="1167" dirty="0">
                <a:solidFill>
                  <a:prstClr val="black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※</a:t>
            </a:r>
            <a:r>
              <a:rPr kumimoji="1" lang="ja-JP" altLang="en-US" sz="1167" dirty="0">
                <a:solidFill>
                  <a:prstClr val="black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お手数ですが送信後</a:t>
            </a:r>
            <a:r>
              <a:rPr kumimoji="1" lang="en-US" altLang="ja-JP" sz="1167" dirty="0">
                <a:solidFill>
                  <a:prstClr val="black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FAX</a:t>
            </a:r>
            <a:r>
              <a:rPr kumimoji="1" lang="ja-JP" altLang="en-US" sz="1167" dirty="0">
                <a:solidFill>
                  <a:prstClr val="black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が届いているか確認の電話をお願いします。（</a:t>
            </a:r>
            <a:r>
              <a:rPr kumimoji="1" lang="en-US" altLang="ja-JP" sz="1167" dirty="0">
                <a:solidFill>
                  <a:prstClr val="black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TEL</a:t>
            </a:r>
            <a:r>
              <a:rPr kumimoji="1" lang="ja-JP" altLang="en-US" sz="1167" dirty="0">
                <a:solidFill>
                  <a:prstClr val="black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　</a:t>
            </a:r>
            <a:r>
              <a:rPr kumimoji="1" lang="en-US" altLang="ja-JP" sz="1167" dirty="0">
                <a:solidFill>
                  <a:prstClr val="black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03-6261-7303</a:t>
            </a:r>
            <a:r>
              <a:rPr kumimoji="1" lang="ja-JP" altLang="en-US" sz="1167" dirty="0">
                <a:solidFill>
                  <a:prstClr val="black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）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AD20F1EB-AD86-473D-A5BC-6CABBE762475}"/>
              </a:ext>
            </a:extLst>
          </p:cNvPr>
          <p:cNvSpPr txBox="1"/>
          <p:nvPr/>
        </p:nvSpPr>
        <p:spPr>
          <a:xfrm>
            <a:off x="440039" y="2061164"/>
            <a:ext cx="6666938" cy="359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888980">
              <a:defRPr/>
            </a:pPr>
            <a:r>
              <a:rPr kumimoji="1" lang="en-US" altLang="ja-JP" sz="1750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【FAX</a:t>
            </a:r>
            <a:r>
              <a:rPr kumimoji="1" lang="ja-JP" altLang="en-US" sz="1750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送信先</a:t>
            </a:r>
            <a:r>
              <a:rPr kumimoji="1" lang="en-US" altLang="ja-JP" sz="1750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】03-6261-7319</a:t>
            </a:r>
            <a:r>
              <a:rPr kumimoji="1" lang="ja-JP" altLang="en-US" sz="1750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　</a:t>
            </a:r>
            <a:r>
              <a:rPr kumimoji="1" lang="en-US" altLang="ja-JP" sz="1750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E</a:t>
            </a:r>
            <a:r>
              <a:rPr kumimoji="1" lang="ja-JP" altLang="en-US" sz="1750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メール：</a:t>
            </a:r>
            <a:r>
              <a:rPr kumimoji="1" lang="en-US" altLang="ja-JP" sz="1750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info@haat.or.jp</a:t>
            </a:r>
            <a:endParaRPr kumimoji="1" lang="ja-JP" altLang="en-US" sz="1750" dirty="0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  <p:graphicFrame>
        <p:nvGraphicFramePr>
          <p:cNvPr id="12" name="表 12">
            <a:extLst>
              <a:ext uri="{FF2B5EF4-FFF2-40B4-BE49-F238E27FC236}">
                <a16:creationId xmlns:a16="http://schemas.microsoft.com/office/drawing/2014/main" id="{88081A75-4060-4671-A276-941C055BCC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0173848"/>
              </p:ext>
            </p:extLst>
          </p:nvPr>
        </p:nvGraphicFramePr>
        <p:xfrm>
          <a:off x="505193" y="2480867"/>
          <a:ext cx="6853160" cy="722501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93594">
                  <a:extLst>
                    <a:ext uri="{9D8B030D-6E8A-4147-A177-3AD203B41FA5}">
                      <a16:colId xmlns:a16="http://schemas.microsoft.com/office/drawing/2014/main" val="1229095734"/>
                    </a:ext>
                  </a:extLst>
                </a:gridCol>
                <a:gridCol w="4459566">
                  <a:extLst>
                    <a:ext uri="{9D8B030D-6E8A-4147-A177-3AD203B41FA5}">
                      <a16:colId xmlns:a16="http://schemas.microsoft.com/office/drawing/2014/main" val="593064614"/>
                    </a:ext>
                  </a:extLst>
                </a:gridCol>
              </a:tblGrid>
              <a:tr h="35560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/>
                        <a:t>開催日</a:t>
                      </a:r>
                    </a:p>
                  </a:txBody>
                  <a:tcPr marL="88901" marR="88901" marT="44451" marB="44451"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800"/>
                        <a:t>第</a:t>
                      </a:r>
                      <a:r>
                        <a:rPr kumimoji="1" lang="en-US" altLang="ja-JP" sz="1800" dirty="0"/>
                        <a:t>6</a:t>
                      </a:r>
                      <a:r>
                        <a:rPr kumimoji="1" lang="ja-JP" altLang="en-US" sz="1800"/>
                        <a:t>回　</a:t>
                      </a:r>
                      <a:r>
                        <a:rPr kumimoji="1" lang="ja-JP" altLang="en-US" sz="1800" dirty="0"/>
                        <a:t>令和</a:t>
                      </a:r>
                      <a:r>
                        <a:rPr kumimoji="1" lang="en-US" altLang="ja-JP" sz="1800" dirty="0"/>
                        <a:t>8</a:t>
                      </a:r>
                      <a:r>
                        <a:rPr kumimoji="1" lang="ja-JP" altLang="en-US" sz="1800"/>
                        <a:t>年</a:t>
                      </a:r>
                      <a:r>
                        <a:rPr kumimoji="1" lang="en-US" altLang="ja-JP" sz="1800" dirty="0"/>
                        <a:t>10</a:t>
                      </a:r>
                      <a:r>
                        <a:rPr kumimoji="1" lang="ja-JP" altLang="en-US" sz="1800"/>
                        <a:t>月</a:t>
                      </a:r>
                      <a:r>
                        <a:rPr kumimoji="1" lang="en-US" altLang="ja-JP" sz="1800" dirty="0"/>
                        <a:t>16</a:t>
                      </a:r>
                      <a:r>
                        <a:rPr kumimoji="1" lang="ja-JP" altLang="en-US" sz="1800"/>
                        <a:t>日</a:t>
                      </a:r>
                      <a:r>
                        <a:rPr kumimoji="1" lang="en-US" altLang="ja-JP" sz="1800" dirty="0"/>
                        <a:t>(</a:t>
                      </a:r>
                      <a:r>
                        <a:rPr kumimoji="1" lang="ja-JP" altLang="en-US" sz="1800" dirty="0"/>
                        <a:t>金</a:t>
                      </a:r>
                      <a:r>
                        <a:rPr kumimoji="1" lang="en-US" altLang="ja-JP" sz="1800" dirty="0"/>
                        <a:t>)13:30</a:t>
                      </a:r>
                      <a:r>
                        <a:rPr kumimoji="1" lang="ja-JP" altLang="en-US" sz="1800" dirty="0"/>
                        <a:t>～</a:t>
                      </a:r>
                      <a:r>
                        <a:rPr kumimoji="1" lang="en-US" altLang="ja-JP" sz="1800" dirty="0"/>
                        <a:t>16:30</a:t>
                      </a:r>
                      <a:endParaRPr kumimoji="1" lang="ja-JP" altLang="en-US" sz="1800" dirty="0"/>
                    </a:p>
                  </a:txBody>
                  <a:tcPr marL="88901" marR="88901" marT="44451" marB="44451" anchor="ctr"/>
                </a:tc>
                <a:extLst>
                  <a:ext uri="{0D108BD9-81ED-4DB2-BD59-A6C34878D82A}">
                    <a16:rowId xmlns:a16="http://schemas.microsoft.com/office/drawing/2014/main" val="9119918"/>
                  </a:ext>
                </a:extLst>
              </a:tr>
              <a:tr h="355604"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/>
                        <a:t>フリガナ</a:t>
                      </a:r>
                      <a:endParaRPr kumimoji="1" lang="en-US" altLang="ja-JP" sz="1400" dirty="0"/>
                    </a:p>
                    <a:p>
                      <a:pPr algn="ctr"/>
                      <a:endParaRPr kumimoji="1" lang="en-US" altLang="ja-JP" sz="1000" dirty="0"/>
                    </a:p>
                    <a:p>
                      <a:pPr algn="ctr"/>
                      <a:r>
                        <a:rPr kumimoji="1" lang="ja-JP" altLang="en-US" sz="1800" dirty="0"/>
                        <a:t>申込者氏名</a:t>
                      </a:r>
                    </a:p>
                  </a:txBody>
                  <a:tcPr marL="88901" marR="88901" marT="44451" marB="44451" anchor="ctr"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 marL="88901" marR="88901" marT="44451" marB="44451"/>
                </a:tc>
                <a:extLst>
                  <a:ext uri="{0D108BD9-81ED-4DB2-BD59-A6C34878D82A}">
                    <a16:rowId xmlns:a16="http://schemas.microsoft.com/office/drawing/2014/main" val="1208740740"/>
                  </a:ext>
                </a:extLst>
              </a:tr>
              <a:tr h="486356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 marL="88901" marR="88901" marT="44451" marB="44451"/>
                </a:tc>
                <a:extLst>
                  <a:ext uri="{0D108BD9-81ED-4DB2-BD59-A6C34878D82A}">
                    <a16:rowId xmlns:a16="http://schemas.microsoft.com/office/drawing/2014/main" val="543136073"/>
                  </a:ext>
                </a:extLst>
              </a:tr>
              <a:tr h="35560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/>
                        <a:t>参加方法</a:t>
                      </a:r>
                    </a:p>
                  </a:txBody>
                  <a:tcPr marL="88901" marR="88901" marT="44451" marB="44451"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/>
                        <a:t>会場で受講する　　　</a:t>
                      </a:r>
                      <a:r>
                        <a:rPr kumimoji="1" lang="en-US" altLang="ja-JP" sz="1400" dirty="0"/>
                        <a:t>※</a:t>
                      </a:r>
                      <a:r>
                        <a:rPr kumimoji="1" lang="ja-JP" altLang="en-US" sz="1400" dirty="0"/>
                        <a:t>今回は会場のみの開催です。</a:t>
                      </a:r>
                    </a:p>
                  </a:txBody>
                  <a:tcPr marL="88901" marR="88901" marT="44451" marB="44451" anchor="ctr"/>
                </a:tc>
                <a:extLst>
                  <a:ext uri="{0D108BD9-81ED-4DB2-BD59-A6C34878D82A}">
                    <a16:rowId xmlns:a16="http://schemas.microsoft.com/office/drawing/2014/main" val="609225161"/>
                  </a:ext>
                </a:extLst>
              </a:tr>
              <a:tr h="977911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/>
                        <a:t>フリガナ</a:t>
                      </a:r>
                      <a:endParaRPr kumimoji="1" lang="en-US" altLang="ja-JP" sz="1400" dirty="0"/>
                    </a:p>
                    <a:p>
                      <a:pPr algn="ctr"/>
                      <a:r>
                        <a:rPr kumimoji="1" lang="ja-JP" altLang="en-US" sz="1900" dirty="0"/>
                        <a:t>メールアドレス</a:t>
                      </a:r>
                      <a:endParaRPr kumimoji="1" lang="en-US" altLang="ja-JP" sz="1900" dirty="0"/>
                    </a:p>
                    <a:p>
                      <a:pPr algn="ctr"/>
                      <a:r>
                        <a:rPr kumimoji="1" lang="en-US" altLang="ja-JP" sz="1000" dirty="0">
                          <a:solidFill>
                            <a:srgbClr val="0070C0"/>
                          </a:solidFill>
                        </a:rPr>
                        <a:t>※info@haat.or.jp</a:t>
                      </a:r>
                      <a:r>
                        <a:rPr kumimoji="1" lang="ja-JP" altLang="en-US" sz="1000" dirty="0">
                          <a:solidFill>
                            <a:srgbClr val="0070C0"/>
                          </a:solidFill>
                        </a:rPr>
                        <a:t>からのメールが受け取れるアドレスの記入をお願いします。</a:t>
                      </a:r>
                      <a:endParaRPr kumimoji="1" lang="en-US" altLang="ja-JP" sz="1000" dirty="0">
                        <a:solidFill>
                          <a:srgbClr val="0070C0"/>
                        </a:solidFill>
                      </a:endParaRPr>
                    </a:p>
                  </a:txBody>
                  <a:tcPr marL="88901" marR="88901" marT="44451" marB="44451" anchor="ctr"/>
                </a:tc>
                <a:tc>
                  <a:txBody>
                    <a:bodyPr/>
                    <a:lstStyle/>
                    <a:p>
                      <a:r>
                        <a:rPr kumimoji="1" lang="en-US" altLang="ja-JP" sz="1000" b="1" u="sng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※</a:t>
                      </a:r>
                      <a:r>
                        <a:rPr kumimoji="1" lang="ja-JP" altLang="en-US" sz="1000" b="1" u="sng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ご案内はメールでお送りしております。必ず、ご記入をお願いします。</a:t>
                      </a:r>
                      <a:endParaRPr kumimoji="1" lang="en-US" altLang="ja-JP" sz="1000" b="1" u="sng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  <a:p>
                      <a:r>
                        <a:rPr kumimoji="1" lang="en-US" altLang="ja-JP" sz="1000" b="1" u="sng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※0(</a:t>
                      </a:r>
                      <a:r>
                        <a:rPr kumimoji="1" lang="ja-JP" altLang="en-US" sz="1000" b="1" u="sng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ゼロ</a:t>
                      </a:r>
                      <a:r>
                        <a:rPr kumimoji="1" lang="en-US" altLang="ja-JP" sz="1000" b="1" u="sng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)</a:t>
                      </a:r>
                      <a:r>
                        <a:rPr kumimoji="1" lang="ja-JP" altLang="en-US" sz="1000" b="1" u="sng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と</a:t>
                      </a:r>
                      <a:r>
                        <a:rPr kumimoji="1" lang="en-US" altLang="ja-JP" sz="1000" b="1" u="sng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O(</a:t>
                      </a:r>
                      <a:r>
                        <a:rPr kumimoji="1" lang="ja-JP" altLang="en-US" sz="1000" b="1" u="sng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オー</a:t>
                      </a:r>
                      <a:r>
                        <a:rPr kumimoji="1" lang="en-US" altLang="ja-JP" sz="1000" b="1" u="sng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)</a:t>
                      </a:r>
                      <a:r>
                        <a:rPr kumimoji="1" lang="ja-JP" altLang="en-US" sz="1000" b="1" u="sng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等、間違えやすいアドレスにはフリガナを付けてください。</a:t>
                      </a:r>
                      <a:endParaRPr kumimoji="1" lang="en-US" altLang="ja-JP" sz="1000" b="1" u="sng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  <a:p>
                      <a:endParaRPr kumimoji="1" lang="en-US" altLang="ja-JP" sz="1000" b="1" u="sng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  <a:p>
                      <a:r>
                        <a:rPr kumimoji="1" lang="ja-JP" altLang="en-US" sz="1800" b="0" u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　　　　　　　</a:t>
                      </a:r>
                      <a:r>
                        <a:rPr kumimoji="1" lang="ja-JP" altLang="en-US" sz="1800" b="0" u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＠</a:t>
                      </a:r>
                    </a:p>
                  </a:txBody>
                  <a:tcPr marL="88901" marR="88901" marT="44451" marB="44451"/>
                </a:tc>
                <a:extLst>
                  <a:ext uri="{0D108BD9-81ED-4DB2-BD59-A6C34878D82A}">
                    <a16:rowId xmlns:a16="http://schemas.microsoft.com/office/drawing/2014/main" val="3433414546"/>
                  </a:ext>
                </a:extLst>
              </a:tr>
              <a:tr h="35560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/>
                        <a:t>資料受け取り方法</a:t>
                      </a:r>
                    </a:p>
                  </a:txBody>
                  <a:tcPr marL="88901" marR="88901" marT="44451" marB="44451" anchor="ctr"/>
                </a:tc>
                <a:tc>
                  <a:txBody>
                    <a:bodyPr/>
                    <a:lstStyle/>
                    <a:p>
                      <a:r>
                        <a:rPr kumimoji="1" lang="en-US" altLang="ja-JP" sz="1100" b="0" u="none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※</a:t>
                      </a:r>
                      <a:r>
                        <a:rPr kumimoji="1" lang="ja-JP" altLang="en-US" sz="1100" b="0" u="none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会場で印刷された資料のお渡しになります。</a:t>
                      </a:r>
                      <a:endParaRPr kumimoji="1" lang="en-US" altLang="ja-JP" sz="1100" b="0" u="none" dirty="0">
                        <a:solidFill>
                          <a:srgbClr val="0070C0"/>
                        </a:solidFill>
                        <a:latin typeface="+mn-ea"/>
                        <a:ea typeface="+mn-ea"/>
                      </a:endParaRPr>
                    </a:p>
                  </a:txBody>
                  <a:tcPr marL="88901" marR="88901" marT="44451" marB="44451"/>
                </a:tc>
                <a:extLst>
                  <a:ext uri="{0D108BD9-81ED-4DB2-BD59-A6C34878D82A}">
                    <a16:rowId xmlns:a16="http://schemas.microsoft.com/office/drawing/2014/main" val="3752555809"/>
                  </a:ext>
                </a:extLst>
              </a:tr>
              <a:tr h="66939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/>
                        <a:t>連絡先電話番号</a:t>
                      </a:r>
                    </a:p>
                  </a:txBody>
                  <a:tcPr marL="88901" marR="88901" marT="44451" marB="44451" anchor="ctr"/>
                </a:tc>
                <a:tc>
                  <a:txBody>
                    <a:bodyPr/>
                    <a:lstStyle/>
                    <a:p>
                      <a:r>
                        <a:rPr kumimoji="1" lang="en-US" altLang="ja-JP" sz="1000" b="1" u="sng" dirty="0">
                          <a:solidFill>
                            <a:srgbClr val="FF0000"/>
                          </a:solidFill>
                        </a:rPr>
                        <a:t>※</a:t>
                      </a:r>
                      <a:r>
                        <a:rPr kumimoji="1" lang="ja-JP" altLang="en-US" sz="1000" b="1" u="sng" dirty="0">
                          <a:solidFill>
                            <a:srgbClr val="FF0000"/>
                          </a:solidFill>
                        </a:rPr>
                        <a:t>メールが届かない場合、お電話を差し上げることがあります。</a:t>
                      </a:r>
                      <a:endParaRPr kumimoji="1" lang="en-US" altLang="ja-JP" sz="1000" b="1" u="sng" dirty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kumimoji="1" lang="ja-JP" altLang="en-US" sz="1000" b="1" u="sng" dirty="0">
                          <a:solidFill>
                            <a:srgbClr val="FF0000"/>
                          </a:solidFill>
                        </a:rPr>
                        <a:t>必ず連絡の取れる番号のご記入をお願いします。</a:t>
                      </a:r>
                      <a:endParaRPr kumimoji="1" lang="en-US" altLang="ja-JP" sz="1000" b="1" u="sng" dirty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kumimoji="1" lang="en-US" altLang="ja-JP" sz="1800" dirty="0"/>
                        <a:t>TEL</a:t>
                      </a:r>
                      <a:r>
                        <a:rPr kumimoji="1" lang="ja-JP" altLang="en-US" sz="1800" dirty="0"/>
                        <a:t>：　　　　　</a:t>
                      </a:r>
                      <a:r>
                        <a:rPr kumimoji="1" lang="en-US" altLang="ja-JP" sz="1800" dirty="0"/>
                        <a:t>―</a:t>
                      </a:r>
                      <a:r>
                        <a:rPr kumimoji="1" lang="ja-JP" altLang="en-US" sz="1800" dirty="0"/>
                        <a:t>　　　　　　</a:t>
                      </a:r>
                      <a:r>
                        <a:rPr kumimoji="1" lang="en-US" altLang="ja-JP" sz="1800" dirty="0"/>
                        <a:t>―</a:t>
                      </a:r>
                    </a:p>
                  </a:txBody>
                  <a:tcPr marL="88901" marR="88901" marT="44451" marB="44451" anchor="ctr"/>
                </a:tc>
                <a:extLst>
                  <a:ext uri="{0D108BD9-81ED-4DB2-BD59-A6C34878D82A}">
                    <a16:rowId xmlns:a16="http://schemas.microsoft.com/office/drawing/2014/main" val="544626143"/>
                  </a:ext>
                </a:extLst>
              </a:tr>
              <a:tr h="369914">
                <a:tc rowSpan="2">
                  <a:txBody>
                    <a:bodyPr/>
                    <a:lstStyle/>
                    <a:p>
                      <a:pPr algn="ctr"/>
                      <a:r>
                        <a:rPr kumimoji="1" lang="en-US" altLang="ja-JP" sz="1100" dirty="0">
                          <a:solidFill>
                            <a:srgbClr val="0070C0"/>
                          </a:solidFill>
                        </a:rPr>
                        <a:t>※</a:t>
                      </a:r>
                      <a:r>
                        <a:rPr kumimoji="1" lang="ja-JP" altLang="en-US" sz="1100" dirty="0">
                          <a:solidFill>
                            <a:srgbClr val="0070C0"/>
                          </a:solidFill>
                        </a:rPr>
                        <a:t>必ずご記載ください</a:t>
                      </a:r>
                      <a:endParaRPr kumimoji="1" lang="en-US" altLang="ja-JP" sz="1100" dirty="0">
                        <a:solidFill>
                          <a:srgbClr val="0070C0"/>
                        </a:solidFill>
                      </a:endParaRPr>
                    </a:p>
                    <a:p>
                      <a:pPr algn="ctr"/>
                      <a:r>
                        <a:rPr kumimoji="1" lang="ja-JP" altLang="en-US" sz="1800" dirty="0"/>
                        <a:t>所属</a:t>
                      </a:r>
                      <a:endParaRPr kumimoji="1" lang="en-US" altLang="ja-JP" sz="1800" dirty="0"/>
                    </a:p>
                    <a:p>
                      <a:pPr algn="ctr"/>
                      <a:r>
                        <a:rPr kumimoji="1" lang="en-US" altLang="ja-JP" sz="1200" dirty="0"/>
                        <a:t>(</a:t>
                      </a:r>
                      <a:r>
                        <a:rPr kumimoji="1" lang="ja-JP" altLang="en-US" sz="1200" dirty="0"/>
                        <a:t>一つだけ〇をつけてください</a:t>
                      </a:r>
                      <a:r>
                        <a:rPr kumimoji="1" lang="en-US" altLang="ja-JP" sz="1200" dirty="0"/>
                        <a:t>)</a:t>
                      </a:r>
                      <a:endParaRPr kumimoji="1" lang="ja-JP" altLang="en-US" sz="1200" dirty="0"/>
                    </a:p>
                  </a:txBody>
                  <a:tcPr marL="88901" marR="88901" marT="44451" marB="44451"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/>
                        <a:t>所属団体名：</a:t>
                      </a:r>
                    </a:p>
                  </a:txBody>
                  <a:tcPr marL="88901" marR="88901" marT="44451" marB="44451" anchor="ctr"/>
                </a:tc>
                <a:extLst>
                  <a:ext uri="{0D108BD9-81ED-4DB2-BD59-A6C34878D82A}">
                    <a16:rowId xmlns:a16="http://schemas.microsoft.com/office/drawing/2014/main" val="3839873787"/>
                  </a:ext>
                </a:extLst>
              </a:tr>
              <a:tr h="681575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000" dirty="0"/>
                        <a:t>①区市町村職員　②母子･父子自立支援員　③母子生活支援施設職員　④子ども家庭支援センター相談員　⑤就労支援専門員　⑥民生児童委員　⑦マザーズハローワーク職員　⑧</a:t>
                      </a:r>
                      <a:r>
                        <a:rPr kumimoji="1" lang="en-US" altLang="ja-JP" sz="1000" dirty="0"/>
                        <a:t>NPO</a:t>
                      </a:r>
                      <a:r>
                        <a:rPr kumimoji="1" lang="ja-JP" altLang="en-US" sz="1000" dirty="0"/>
                        <a:t>職員　⑨その他（　　　　　　　　　　　　　　　　　　　）</a:t>
                      </a:r>
                    </a:p>
                  </a:txBody>
                  <a:tcPr marL="88901" marR="88901" marT="44451" marB="44451" anchor="ctr"/>
                </a:tc>
                <a:extLst>
                  <a:ext uri="{0D108BD9-81ED-4DB2-BD59-A6C34878D82A}">
                    <a16:rowId xmlns:a16="http://schemas.microsoft.com/office/drawing/2014/main" val="2500380047"/>
                  </a:ext>
                </a:extLst>
              </a:tr>
              <a:tr h="50377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/>
                        <a:t>相談支援員職歴</a:t>
                      </a:r>
                    </a:p>
                  </a:txBody>
                  <a:tcPr marL="88901" marR="88901" marT="44451" marB="44451"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/>
                        <a:t>□</a:t>
                      </a:r>
                      <a:r>
                        <a:rPr kumimoji="1" lang="en-US" altLang="ja-JP" sz="1400" dirty="0"/>
                        <a:t>1</a:t>
                      </a:r>
                      <a:r>
                        <a:rPr kumimoji="1" lang="ja-JP" altLang="en-US" sz="1400" dirty="0"/>
                        <a:t>年未満　□</a:t>
                      </a:r>
                      <a:r>
                        <a:rPr kumimoji="1" lang="en-US" altLang="ja-JP" sz="1400" dirty="0"/>
                        <a:t>1</a:t>
                      </a:r>
                      <a:r>
                        <a:rPr kumimoji="1" lang="ja-JP" altLang="en-US" sz="1400" dirty="0"/>
                        <a:t>年以上</a:t>
                      </a:r>
                      <a:r>
                        <a:rPr kumimoji="1" lang="en-US" altLang="ja-JP" sz="1400" dirty="0"/>
                        <a:t>3</a:t>
                      </a:r>
                      <a:r>
                        <a:rPr kumimoji="1" lang="ja-JP" altLang="en-US" sz="1400" dirty="0"/>
                        <a:t>年未満　□</a:t>
                      </a:r>
                      <a:r>
                        <a:rPr kumimoji="1" lang="en-US" altLang="ja-JP" sz="1400" dirty="0"/>
                        <a:t>3</a:t>
                      </a:r>
                      <a:r>
                        <a:rPr kumimoji="1" lang="ja-JP" altLang="en-US" sz="1400" dirty="0"/>
                        <a:t>年以上</a:t>
                      </a:r>
                      <a:r>
                        <a:rPr kumimoji="1" lang="en-US" altLang="ja-JP" sz="1400" dirty="0"/>
                        <a:t>5</a:t>
                      </a:r>
                      <a:r>
                        <a:rPr kumimoji="1" lang="ja-JP" altLang="en-US" sz="1400" dirty="0"/>
                        <a:t>年未満</a:t>
                      </a:r>
                      <a:endParaRPr kumimoji="1" lang="en-US" altLang="ja-JP" sz="1400" dirty="0"/>
                    </a:p>
                    <a:p>
                      <a:r>
                        <a:rPr kumimoji="1" lang="ja-JP" altLang="en-US" sz="1400" dirty="0"/>
                        <a:t>□</a:t>
                      </a:r>
                      <a:r>
                        <a:rPr kumimoji="1" lang="en-US" altLang="ja-JP" sz="1400" dirty="0"/>
                        <a:t>5</a:t>
                      </a:r>
                      <a:r>
                        <a:rPr kumimoji="1" lang="ja-JP" altLang="en-US" sz="1400" dirty="0"/>
                        <a:t>年以上</a:t>
                      </a:r>
                      <a:r>
                        <a:rPr kumimoji="1" lang="en-US" altLang="ja-JP" sz="1400" dirty="0"/>
                        <a:t>10</a:t>
                      </a:r>
                      <a:r>
                        <a:rPr kumimoji="1" lang="ja-JP" altLang="en-US" sz="1400" dirty="0"/>
                        <a:t>年未満　□</a:t>
                      </a:r>
                      <a:r>
                        <a:rPr kumimoji="1" lang="en-US" altLang="ja-JP" sz="1400" dirty="0"/>
                        <a:t>10</a:t>
                      </a:r>
                      <a:r>
                        <a:rPr kumimoji="1" lang="ja-JP" altLang="en-US" sz="1400" dirty="0"/>
                        <a:t>年以上</a:t>
                      </a:r>
                    </a:p>
                  </a:txBody>
                  <a:tcPr marL="88901" marR="88901" marT="44451" marB="44451"/>
                </a:tc>
                <a:extLst>
                  <a:ext uri="{0D108BD9-81ED-4DB2-BD59-A6C34878D82A}">
                    <a16:rowId xmlns:a16="http://schemas.microsoft.com/office/drawing/2014/main" val="190721895"/>
                  </a:ext>
                </a:extLst>
              </a:tr>
              <a:tr h="35560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/>
                        <a:t>日頃の主な支援内容</a:t>
                      </a:r>
                    </a:p>
                  </a:txBody>
                  <a:tcPr marL="88901" marR="88901" marT="44451" marB="44451" anchor="ctr"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 marL="88901" marR="88901" marT="44451" marB="44451"/>
                </a:tc>
                <a:extLst>
                  <a:ext uri="{0D108BD9-81ED-4DB2-BD59-A6C34878D82A}">
                    <a16:rowId xmlns:a16="http://schemas.microsoft.com/office/drawing/2014/main" val="3273786348"/>
                  </a:ext>
                </a:extLst>
              </a:tr>
              <a:tr h="82090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/>
                        <a:t>参加動機・普段の業務で困っていること</a:t>
                      </a:r>
                      <a:endParaRPr kumimoji="1" lang="en-US" altLang="ja-JP" sz="1600" dirty="0"/>
                    </a:p>
                    <a:p>
                      <a:pPr algn="ctr"/>
                      <a:r>
                        <a:rPr kumimoji="1" lang="en-US" altLang="ja-JP" sz="1600" dirty="0"/>
                        <a:t>(</a:t>
                      </a:r>
                      <a:r>
                        <a:rPr kumimoji="1" lang="ja-JP" altLang="en-US" sz="1600" dirty="0"/>
                        <a:t>講師への質問など</a:t>
                      </a:r>
                      <a:r>
                        <a:rPr kumimoji="1" lang="en-US" altLang="ja-JP" sz="1600" dirty="0"/>
                        <a:t>)</a:t>
                      </a:r>
                    </a:p>
                  </a:txBody>
                  <a:tcPr marL="88901" marR="88901" marT="44451" marB="44451" anchor="ctr"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 marL="88901" marR="88901" marT="44451" marB="44451"/>
                </a:tc>
                <a:extLst>
                  <a:ext uri="{0D108BD9-81ED-4DB2-BD59-A6C34878D82A}">
                    <a16:rowId xmlns:a16="http://schemas.microsoft.com/office/drawing/2014/main" val="2244866991"/>
                  </a:ext>
                </a:extLst>
              </a:tr>
              <a:tr h="36991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/>
                        <a:t>メルマガ配信の希望</a:t>
                      </a:r>
                    </a:p>
                  </a:txBody>
                  <a:tcPr marL="88901" marR="88901" marT="44451" marB="44451" anchor="ctr"/>
                </a:tc>
                <a:tc>
                  <a:txBody>
                    <a:bodyPr/>
                    <a:lstStyle/>
                    <a:p>
                      <a:pPr marL="0" marR="0" lvl="0" indent="0" algn="l" defTabSz="58320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/>
                        <a:t>□配信を希望する　□配信を希望しない　□登録済み</a:t>
                      </a:r>
                    </a:p>
                  </a:txBody>
                  <a:tcPr marL="88901" marR="88901" marT="44451" marB="44451" anchor="ctr"/>
                </a:tc>
                <a:extLst>
                  <a:ext uri="{0D108BD9-81ED-4DB2-BD59-A6C34878D82A}">
                    <a16:rowId xmlns:a16="http://schemas.microsoft.com/office/drawing/2014/main" val="1258364012"/>
                  </a:ext>
                </a:extLst>
              </a:tr>
              <a:tr h="48895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/>
                        <a:t>支援者の確認</a:t>
                      </a:r>
                    </a:p>
                  </a:txBody>
                  <a:tcPr marL="88901" marR="88901" marT="44451" marB="44451" anchor="ctr"/>
                </a:tc>
                <a:tc>
                  <a:txBody>
                    <a:bodyPr/>
                    <a:lstStyle/>
                    <a:p>
                      <a:pPr marL="0" marR="0" lvl="0" indent="0" algn="l" defTabSz="58320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/>
                        <a:t>□</a:t>
                      </a:r>
                      <a:r>
                        <a:rPr kumimoji="1" lang="ja-JP" altLang="en-US" sz="1300" dirty="0"/>
                        <a:t>申込者は、東京都のひとり親支援員であることを</a:t>
                      </a:r>
                      <a:endParaRPr kumimoji="1" lang="en-US" altLang="ja-JP" sz="1300" dirty="0"/>
                    </a:p>
                    <a:p>
                      <a:pPr marL="0" marR="0" lvl="0" indent="0" algn="l" defTabSz="58320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300" dirty="0"/>
                        <a:t>　確認します。</a:t>
                      </a:r>
                    </a:p>
                  </a:txBody>
                  <a:tcPr marL="88901" marR="88901" marT="44451" marB="44451" anchor="ctr"/>
                </a:tc>
                <a:extLst>
                  <a:ext uri="{0D108BD9-81ED-4DB2-BD59-A6C34878D82A}">
                    <a16:rowId xmlns:a16="http://schemas.microsoft.com/office/drawing/2014/main" val="3739200339"/>
                  </a:ext>
                </a:extLst>
              </a:tr>
            </a:tbl>
          </a:graphicData>
        </a:graphic>
      </p:graphicFrame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4A2D10A5-D047-4B40-84FC-48E58B729556}"/>
              </a:ext>
            </a:extLst>
          </p:cNvPr>
          <p:cNvSpPr txBox="1"/>
          <p:nvPr/>
        </p:nvSpPr>
        <p:spPr>
          <a:xfrm>
            <a:off x="2672270" y="9739860"/>
            <a:ext cx="5001927" cy="269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88980">
              <a:defRPr/>
            </a:pPr>
            <a:r>
              <a:rPr kumimoji="1" lang="en-US" altLang="ja-JP" sz="1167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※</a:t>
            </a:r>
            <a:r>
              <a:rPr kumimoji="1" lang="ja-JP" altLang="en-US" sz="1167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参加申込に関する個人情報は、はあとの事業のみ使用いたします。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9C90D809-36D1-4CCD-9021-5EE44C4A23A0}"/>
              </a:ext>
            </a:extLst>
          </p:cNvPr>
          <p:cNvSpPr txBox="1"/>
          <p:nvPr/>
        </p:nvSpPr>
        <p:spPr>
          <a:xfrm>
            <a:off x="1830335" y="10003083"/>
            <a:ext cx="4588517" cy="359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88980">
              <a:defRPr/>
            </a:pPr>
            <a:r>
              <a:rPr kumimoji="1" lang="ja-JP" altLang="en-US" sz="1750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東京都ひとり親家庭支援センター　はあと</a:t>
            </a:r>
          </a:p>
        </p:txBody>
      </p:sp>
      <p:graphicFrame>
        <p:nvGraphicFramePr>
          <p:cNvPr id="16" name="オブジェクト 15">
            <a:extLst>
              <a:ext uri="{FF2B5EF4-FFF2-40B4-BE49-F238E27FC236}">
                <a16:creationId xmlns:a16="http://schemas.microsoft.com/office/drawing/2014/main" id="{0F081723-CB0E-4302-8BF9-CBF76BB4085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0039" y="9828334"/>
          <a:ext cx="1390296" cy="6840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ビットマップ イメージ" r:id="rId2" imgW="3375720" imgH="1661040" progId="Paint.Picture">
                  <p:embed/>
                </p:oleObj>
              </mc:Choice>
              <mc:Fallback>
                <p:oleObj name="ビットマップ イメージ" r:id="rId2" imgW="3375720" imgH="1661040" progId="Paint.Picture">
                  <p:embed/>
                  <p:pic>
                    <p:nvPicPr>
                      <p:cNvPr id="16" name="オブジェクト 15">
                        <a:extLst>
                          <a:ext uri="{FF2B5EF4-FFF2-40B4-BE49-F238E27FC236}">
                            <a16:creationId xmlns:a16="http://schemas.microsoft.com/office/drawing/2014/main" id="{0F081723-CB0E-4302-8BF9-CBF76BB4085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40039" y="9828334"/>
                        <a:ext cx="1390296" cy="6840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9C7ECE42-CDDE-476C-B740-A2DF9A916784}"/>
              </a:ext>
            </a:extLst>
          </p:cNvPr>
          <p:cNvSpPr txBox="1"/>
          <p:nvPr/>
        </p:nvSpPr>
        <p:spPr>
          <a:xfrm>
            <a:off x="1801411" y="10296031"/>
            <a:ext cx="5582312" cy="301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88980">
              <a:defRPr/>
            </a:pPr>
            <a:r>
              <a:rPr kumimoji="1" lang="ja-JP" altLang="en-US" sz="1361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お問い合わせ 電話：</a:t>
            </a:r>
            <a:r>
              <a:rPr kumimoji="1" lang="en-US" altLang="ja-JP" sz="1361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03-6261-7303</a:t>
            </a:r>
            <a:r>
              <a:rPr kumimoji="1" lang="ja-JP" altLang="en-US" sz="1361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 メールアドレス：</a:t>
            </a:r>
            <a:r>
              <a:rPr kumimoji="1" lang="en-US" altLang="ja-JP" sz="1361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info@haat.or.jp</a:t>
            </a:r>
            <a:endParaRPr kumimoji="1" lang="ja-JP" altLang="en-US" sz="1361" dirty="0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60A508E-0B1A-40D4-ACD8-C5113B0A6D01}"/>
              </a:ext>
            </a:extLst>
          </p:cNvPr>
          <p:cNvSpPr txBox="1"/>
          <p:nvPr/>
        </p:nvSpPr>
        <p:spPr>
          <a:xfrm>
            <a:off x="6082079" y="1184766"/>
            <a:ext cx="1391040" cy="269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90679">
              <a:defRPr/>
            </a:pPr>
            <a:r>
              <a:rPr kumimoji="1" lang="ja-JP" altLang="en-US" sz="1167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研修会詳細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B2ADDF49-1769-47D6-8924-3357175F58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36052"/>
            <a:ext cx="179603" cy="35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88901" tIns="44451" rIns="88901" bIns="44451" numCol="1" anchor="ctr" anchorCtr="0" compatLnSpc="1">
            <a:prstTxWarp prst="textNoShape">
              <a:avLst/>
            </a:prstTxWarp>
            <a:spAutoFit/>
          </a:bodyPr>
          <a:lstStyle/>
          <a:p>
            <a:endParaRPr lang="ja-JP" altLang="en-US" sz="1750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FD0C131D-56F5-E9A7-ED9D-70525F2CB6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2078" y="91853"/>
            <a:ext cx="1155031" cy="1155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3303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407</Words>
  <Application>Microsoft Macintosh PowerPoint</Application>
  <PresentationFormat>ユーザー設定</PresentationFormat>
  <Paragraphs>45</Paragraphs>
  <Slides>1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HG丸ｺﾞｼｯｸM-PRO</vt:lpstr>
      <vt:lpstr>游ゴシック</vt:lpstr>
      <vt:lpstr>Arial</vt:lpstr>
      <vt:lpstr>Calibri</vt:lpstr>
      <vt:lpstr>Office Theme</vt:lpstr>
      <vt:lpstr>ビットマップ イメージ</vt:lpstr>
      <vt:lpstr>PowerPoint プレゼンテーション</vt:lpstr>
    </vt:vector>
  </TitlesOfParts>
  <Company>ACworks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名称未設定</dc:title>
  <dc:subject>名称未設定</dc:subject>
  <dc:creator>designAC</dc:creator>
  <cp:lastModifiedBy>恵美 小原</cp:lastModifiedBy>
  <cp:revision>6</cp:revision>
  <cp:lastPrinted>2026-05-15T00:53:59Z</cp:lastPrinted>
  <dcterms:created xsi:type="dcterms:W3CDTF">2026-05-14T07:38:19Z</dcterms:created>
  <dcterms:modified xsi:type="dcterms:W3CDTF">2026-07-08T06:12:19Z</dcterms:modified>
</cp:coreProperties>
</file>