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4" r:id="rId2"/>
  </p:sldIdLst>
  <p:sldSz cx="7559675" cy="10691813"/>
  <p:notesSz cx="10691813" cy="755967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2E1E"/>
    <a:srgbClr val="E1FE68"/>
    <a:srgbClr val="663300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67" d="100"/>
          <a:sy n="67" d="100"/>
        </p:scale>
        <p:origin x="26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3632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7520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51116E4-3BE6-4384-ADC3-FA761A870062}"/>
              </a:ext>
            </a:extLst>
          </p:cNvPr>
          <p:cNvSpPr/>
          <p:nvPr/>
        </p:nvSpPr>
        <p:spPr>
          <a:xfrm>
            <a:off x="1968074" y="296165"/>
            <a:ext cx="3691653" cy="44450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88980">
              <a:defRPr/>
            </a:pPr>
            <a:r>
              <a:rPr kumimoji="1" lang="ja-JP" altLang="en-US" sz="17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相談支援員研修会お申込み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E613E47-0004-4B47-8808-9D747B908B1A}"/>
              </a:ext>
            </a:extLst>
          </p:cNvPr>
          <p:cNvSpPr txBox="1"/>
          <p:nvPr/>
        </p:nvSpPr>
        <p:spPr>
          <a:xfrm>
            <a:off x="1573255" y="759569"/>
            <a:ext cx="4692882" cy="628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88980">
              <a:defRPr/>
            </a:pPr>
            <a:r>
              <a:rPr kumimoji="1" lang="ja-JP" altLang="en-US" sz="17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ホームページからお申込みください。 ⇒ </a:t>
            </a:r>
            <a:r>
              <a:rPr kumimoji="1" lang="en-US" altLang="ja-JP" sz="17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https://haat.or.jp/</a:t>
            </a:r>
            <a:endParaRPr kumimoji="1" lang="ja-JP" altLang="en-US" sz="175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675270-B2EE-42CE-9B37-1CAEDF0D8D46}"/>
              </a:ext>
            </a:extLst>
          </p:cNvPr>
          <p:cNvSpPr txBox="1"/>
          <p:nvPr/>
        </p:nvSpPr>
        <p:spPr>
          <a:xfrm>
            <a:off x="505193" y="1439490"/>
            <a:ext cx="6878530" cy="249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88980">
              <a:defRPr/>
            </a:pPr>
            <a:r>
              <a:rPr kumimoji="1" lang="ja-JP" altLang="en-US" sz="1021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申込フォームからのお申込みが難しい方は、下記の申込書にご記入の上、</a:t>
            </a:r>
            <a:r>
              <a:rPr kumimoji="1" lang="en-US" altLang="ja-JP" sz="1021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FAX</a:t>
            </a:r>
            <a:r>
              <a:rPr kumimoji="1" lang="ja-JP" altLang="en-US" sz="1021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あるいはメールで送信してください。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63B5F66-93D2-4232-8CBF-70B6C977FC0B}"/>
              </a:ext>
            </a:extLst>
          </p:cNvPr>
          <p:cNvSpPr txBox="1"/>
          <p:nvPr/>
        </p:nvSpPr>
        <p:spPr>
          <a:xfrm>
            <a:off x="586227" y="1692575"/>
            <a:ext cx="6666938" cy="26930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888980">
              <a:defRPr/>
            </a:pPr>
            <a:r>
              <a:rPr kumimoji="1" lang="en-US" altLang="ja-JP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kumimoji="1" lang="ja-JP" altLang="en-US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お手数ですが送信後</a:t>
            </a:r>
            <a:r>
              <a:rPr kumimoji="1" lang="en-US" altLang="ja-JP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FAX</a:t>
            </a:r>
            <a:r>
              <a:rPr kumimoji="1" lang="ja-JP" altLang="en-US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が届いているか確認の電話をお願いします。（</a:t>
            </a:r>
            <a:r>
              <a:rPr kumimoji="1" lang="en-US" altLang="ja-JP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TEL</a:t>
            </a:r>
            <a:r>
              <a:rPr kumimoji="1" lang="ja-JP" altLang="en-US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kumimoji="1" lang="en-US" altLang="ja-JP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03-6261-7303</a:t>
            </a:r>
            <a:r>
              <a:rPr kumimoji="1" lang="ja-JP" altLang="en-US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D20F1EB-AD86-473D-A5BC-6CABBE762475}"/>
              </a:ext>
            </a:extLst>
          </p:cNvPr>
          <p:cNvSpPr txBox="1"/>
          <p:nvPr/>
        </p:nvSpPr>
        <p:spPr>
          <a:xfrm>
            <a:off x="480431" y="2094125"/>
            <a:ext cx="6666938" cy="359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88980">
              <a:defRPr/>
            </a:pPr>
            <a:r>
              <a:rPr kumimoji="1" lang="en-US" altLang="ja-JP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【FAX</a:t>
            </a:r>
            <a:r>
              <a:rPr kumimoji="1" lang="ja-JP" altLang="en-US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送信先</a:t>
            </a:r>
            <a:r>
              <a:rPr kumimoji="1" lang="en-US" altLang="ja-JP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】03-6261-7319</a:t>
            </a:r>
            <a:r>
              <a:rPr kumimoji="1" lang="ja-JP" altLang="en-US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　</a:t>
            </a:r>
            <a:r>
              <a:rPr kumimoji="1" lang="en-US" altLang="ja-JP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E</a:t>
            </a:r>
            <a:r>
              <a:rPr kumimoji="1" lang="ja-JP" altLang="en-US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メール：</a:t>
            </a:r>
            <a:r>
              <a:rPr kumimoji="1" lang="en-US" altLang="ja-JP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info@haat.or.jp</a:t>
            </a:r>
            <a:endParaRPr kumimoji="1" lang="ja-JP" altLang="en-US" sz="175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graphicFrame>
        <p:nvGraphicFramePr>
          <p:cNvPr id="12" name="表 12">
            <a:extLst>
              <a:ext uri="{FF2B5EF4-FFF2-40B4-BE49-F238E27FC236}">
                <a16:creationId xmlns:a16="http://schemas.microsoft.com/office/drawing/2014/main" id="{88081A75-4060-4671-A276-941C055BCC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4022396"/>
              </p:ext>
            </p:extLst>
          </p:nvPr>
        </p:nvGraphicFramePr>
        <p:xfrm>
          <a:off x="505192" y="2504924"/>
          <a:ext cx="6853160" cy="72250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93594">
                  <a:extLst>
                    <a:ext uri="{9D8B030D-6E8A-4147-A177-3AD203B41FA5}">
                      <a16:colId xmlns:a16="http://schemas.microsoft.com/office/drawing/2014/main" val="1229095734"/>
                    </a:ext>
                  </a:extLst>
                </a:gridCol>
                <a:gridCol w="4459566">
                  <a:extLst>
                    <a:ext uri="{9D8B030D-6E8A-4147-A177-3AD203B41FA5}">
                      <a16:colId xmlns:a16="http://schemas.microsoft.com/office/drawing/2014/main" val="593064614"/>
                    </a:ext>
                  </a:extLst>
                </a:gridCol>
              </a:tblGrid>
              <a:tr h="3556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開催日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第</a:t>
                      </a:r>
                      <a:r>
                        <a:rPr kumimoji="1" lang="en-US" altLang="ja-JP" sz="1800" dirty="0"/>
                        <a:t>10</a:t>
                      </a:r>
                      <a:r>
                        <a:rPr kumimoji="1" lang="ja-JP" altLang="en-US" sz="1800" dirty="0"/>
                        <a:t>回　令和</a:t>
                      </a:r>
                      <a:r>
                        <a:rPr kumimoji="1" lang="en-US" altLang="ja-JP" sz="1800" dirty="0"/>
                        <a:t>8</a:t>
                      </a:r>
                      <a:r>
                        <a:rPr kumimoji="1" lang="ja-JP" altLang="en-US" sz="1800" dirty="0"/>
                        <a:t>年</a:t>
                      </a:r>
                      <a:r>
                        <a:rPr kumimoji="1" lang="en-US" altLang="ja-JP" sz="1800" dirty="0"/>
                        <a:t>3</a:t>
                      </a:r>
                      <a:r>
                        <a:rPr kumimoji="1" lang="ja-JP" altLang="en-US" sz="1800" dirty="0"/>
                        <a:t>月</a:t>
                      </a:r>
                      <a:r>
                        <a:rPr kumimoji="1" lang="en-US" altLang="ja-JP" sz="1800" dirty="0"/>
                        <a:t>12</a:t>
                      </a:r>
                      <a:r>
                        <a:rPr kumimoji="1" lang="ja-JP" altLang="en-US" sz="1800" dirty="0"/>
                        <a:t>日</a:t>
                      </a:r>
                      <a:r>
                        <a:rPr kumimoji="1" lang="en-US" altLang="ja-JP" sz="1800" dirty="0"/>
                        <a:t>(</a:t>
                      </a:r>
                      <a:r>
                        <a:rPr kumimoji="1" lang="ja-JP" altLang="en-US" sz="1800" dirty="0"/>
                        <a:t>木</a:t>
                      </a:r>
                      <a:r>
                        <a:rPr kumimoji="1" lang="en-US" altLang="ja-JP" sz="1800" dirty="0"/>
                        <a:t>)13:30</a:t>
                      </a:r>
                      <a:r>
                        <a:rPr kumimoji="1" lang="ja-JP" altLang="en-US" sz="1800" dirty="0"/>
                        <a:t>～</a:t>
                      </a:r>
                      <a:r>
                        <a:rPr kumimoji="1" lang="en-US" altLang="ja-JP" sz="1800" dirty="0"/>
                        <a:t>16:30</a:t>
                      </a:r>
                      <a:endParaRPr kumimoji="1" lang="ja-JP" altLang="en-US" sz="1800" dirty="0"/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9119918"/>
                  </a:ext>
                </a:extLst>
              </a:tr>
              <a:tr h="355604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フリガナ</a:t>
                      </a:r>
                      <a:endParaRPr kumimoji="1" lang="en-US" altLang="ja-JP" sz="1400" dirty="0"/>
                    </a:p>
                    <a:p>
                      <a:pPr algn="ctr"/>
                      <a:endParaRPr kumimoji="1" lang="en-US" altLang="ja-JP" sz="1000" dirty="0"/>
                    </a:p>
                    <a:p>
                      <a:pPr algn="ctr"/>
                      <a:r>
                        <a:rPr kumimoji="1" lang="ja-JP" altLang="en-US" sz="1800" dirty="0"/>
                        <a:t>申込者氏名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1208740740"/>
                  </a:ext>
                </a:extLst>
              </a:tr>
              <a:tr h="48635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543136073"/>
                  </a:ext>
                </a:extLst>
              </a:tr>
              <a:tr h="3556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参加方法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会場で受講する　　　</a:t>
                      </a:r>
                      <a:r>
                        <a:rPr kumimoji="1" lang="en-US" altLang="ja-JP" sz="1400" dirty="0"/>
                        <a:t>※</a:t>
                      </a:r>
                      <a:r>
                        <a:rPr kumimoji="1" lang="ja-JP" altLang="en-US" sz="1400" dirty="0"/>
                        <a:t>今回は会場のみの開催です。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609225161"/>
                  </a:ext>
                </a:extLst>
              </a:tr>
              <a:tr h="9779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フリガナ</a:t>
                      </a:r>
                      <a:endParaRPr kumimoji="1" lang="en-US" altLang="ja-JP" sz="1400" dirty="0"/>
                    </a:p>
                    <a:p>
                      <a:pPr algn="ctr"/>
                      <a:r>
                        <a:rPr kumimoji="1" lang="ja-JP" altLang="en-US" sz="1900" dirty="0"/>
                        <a:t>メールアドレス</a:t>
                      </a:r>
                      <a:endParaRPr kumimoji="1" lang="en-US" altLang="ja-JP" sz="1900" dirty="0"/>
                    </a:p>
                    <a:p>
                      <a:pPr algn="ctr"/>
                      <a:r>
                        <a:rPr kumimoji="1" lang="en-US" altLang="ja-JP" sz="1000" dirty="0">
                          <a:solidFill>
                            <a:srgbClr val="0070C0"/>
                          </a:solidFill>
                        </a:rPr>
                        <a:t>※info@haat.or.jp</a:t>
                      </a:r>
                      <a:r>
                        <a:rPr kumimoji="1" lang="ja-JP" altLang="en-US" sz="1000" dirty="0">
                          <a:solidFill>
                            <a:srgbClr val="0070C0"/>
                          </a:solidFill>
                        </a:rPr>
                        <a:t>からのメールが受け取れるアドレスの記入をお願いします。</a:t>
                      </a:r>
                      <a:endParaRPr kumimoji="1" lang="en-US" altLang="ja-JP" sz="1000" dirty="0">
                        <a:solidFill>
                          <a:srgbClr val="0070C0"/>
                        </a:solidFill>
                      </a:endParaRP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ご案内はメールでお送りしております。必ず、ご記入をお願いします。</a:t>
                      </a:r>
                      <a:endParaRPr kumimoji="1" lang="en-US" altLang="ja-JP" sz="1000" b="1" u="sng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※0(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ゼロ</a:t>
                      </a:r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と</a:t>
                      </a:r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O(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オー</a:t>
                      </a:r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等、間違えやすいアドレスにはフリガナを付けてください。</a:t>
                      </a:r>
                      <a:endParaRPr kumimoji="1" lang="en-US" altLang="ja-JP" sz="1000" b="1" u="sng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  <a:p>
                      <a:endParaRPr kumimoji="1" lang="en-US" altLang="ja-JP" sz="1000" b="1" u="sng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800" b="0" u="none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　　　　　　　</a:t>
                      </a:r>
                      <a:r>
                        <a:rPr kumimoji="1" lang="ja-JP" altLang="en-US" sz="1800" b="0" u="none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＠</a:t>
                      </a:r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3433414546"/>
                  </a:ext>
                </a:extLst>
              </a:tr>
              <a:tr h="3556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資料受け取り方法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b="0" u="none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1100" b="0" u="none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会場で印刷された資料のお渡しになります。</a:t>
                      </a:r>
                      <a:endParaRPr kumimoji="1" lang="en-US" altLang="ja-JP" sz="1100" b="0" u="none" dirty="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3752555809"/>
                  </a:ext>
                </a:extLst>
              </a:tr>
              <a:tr h="6693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連絡先電話番号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</a:rPr>
                        <a:t>※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</a:rPr>
                        <a:t>メールが届かない場合、お電話を差し上げることがあります。</a:t>
                      </a:r>
                      <a:endParaRPr kumimoji="1" lang="en-US" altLang="ja-JP" sz="1000" b="1" u="sng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</a:rPr>
                        <a:t>必ず連絡の取れる番号のご記入をお願いします。</a:t>
                      </a:r>
                      <a:endParaRPr kumimoji="1" lang="en-US" altLang="ja-JP" sz="1000" b="1" u="sng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1" lang="en-US" altLang="ja-JP" sz="1800" dirty="0"/>
                        <a:t>TEL</a:t>
                      </a:r>
                      <a:r>
                        <a:rPr kumimoji="1" lang="ja-JP" altLang="en-US" sz="1800" dirty="0"/>
                        <a:t>：　　　　　</a:t>
                      </a:r>
                      <a:r>
                        <a:rPr kumimoji="1" lang="en-US" altLang="ja-JP" sz="1800" dirty="0"/>
                        <a:t>―</a:t>
                      </a:r>
                      <a:r>
                        <a:rPr kumimoji="1" lang="ja-JP" altLang="en-US" sz="1800" dirty="0"/>
                        <a:t>　　　　　　</a:t>
                      </a:r>
                      <a:r>
                        <a:rPr kumimoji="1" lang="en-US" altLang="ja-JP" sz="1800" dirty="0"/>
                        <a:t>―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544626143"/>
                  </a:ext>
                </a:extLst>
              </a:tr>
              <a:tr h="369914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solidFill>
                            <a:srgbClr val="0070C0"/>
                          </a:solidFill>
                        </a:rPr>
                        <a:t>※</a:t>
                      </a:r>
                      <a:r>
                        <a:rPr kumimoji="1" lang="ja-JP" altLang="en-US" sz="1100" dirty="0">
                          <a:solidFill>
                            <a:srgbClr val="0070C0"/>
                          </a:solidFill>
                        </a:rPr>
                        <a:t>必ずご記載ください</a:t>
                      </a:r>
                      <a:endParaRPr kumimoji="1" lang="en-US" altLang="ja-JP" sz="1100" dirty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800" dirty="0"/>
                        <a:t>所属</a:t>
                      </a:r>
                      <a:endParaRPr kumimoji="1" lang="en-US" altLang="ja-JP" sz="1800" dirty="0"/>
                    </a:p>
                    <a:p>
                      <a:pPr algn="ctr"/>
                      <a:r>
                        <a:rPr kumimoji="1" lang="en-US" altLang="ja-JP" sz="1200" dirty="0"/>
                        <a:t>(</a:t>
                      </a:r>
                      <a:r>
                        <a:rPr kumimoji="1" lang="ja-JP" altLang="en-US" sz="1200" dirty="0"/>
                        <a:t>一つだけ〇をつけてください</a:t>
                      </a:r>
                      <a:r>
                        <a:rPr kumimoji="1" lang="en-US" altLang="ja-JP" sz="1200" dirty="0"/>
                        <a:t>)</a:t>
                      </a:r>
                      <a:endParaRPr kumimoji="1" lang="ja-JP" altLang="en-US" sz="1200" dirty="0"/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所属団体名：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3839873787"/>
                  </a:ext>
                </a:extLst>
              </a:tr>
              <a:tr h="681575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①区市町村職員　②母子･父子自立支援員　③母子生活支援施設職員　④子ども家庭支援センター相談員　⑤就労支援専門員　⑥民生児童委員　⑦マザーズハローワーク職員　⑧</a:t>
                      </a:r>
                      <a:r>
                        <a:rPr kumimoji="1" lang="en-US" altLang="ja-JP" sz="1000" dirty="0"/>
                        <a:t>NPO</a:t>
                      </a:r>
                      <a:r>
                        <a:rPr kumimoji="1" lang="ja-JP" altLang="en-US" sz="1000" dirty="0"/>
                        <a:t>職員　⑨その他（　　　　　　　　　　　　　　　　　　　）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2500380047"/>
                  </a:ext>
                </a:extLst>
              </a:tr>
              <a:tr h="50377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相談支援員職歴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□</a:t>
                      </a:r>
                      <a:r>
                        <a:rPr kumimoji="1" lang="en-US" altLang="ja-JP" sz="1400" dirty="0"/>
                        <a:t>1</a:t>
                      </a:r>
                      <a:r>
                        <a:rPr kumimoji="1" lang="ja-JP" altLang="en-US" sz="1400" dirty="0"/>
                        <a:t>年未満　□</a:t>
                      </a:r>
                      <a:r>
                        <a:rPr kumimoji="1" lang="en-US" altLang="ja-JP" sz="1400" dirty="0"/>
                        <a:t>1</a:t>
                      </a:r>
                      <a:r>
                        <a:rPr kumimoji="1" lang="ja-JP" altLang="en-US" sz="1400" dirty="0"/>
                        <a:t>年以上</a:t>
                      </a:r>
                      <a:r>
                        <a:rPr kumimoji="1" lang="en-US" altLang="ja-JP" sz="1400" dirty="0"/>
                        <a:t>3</a:t>
                      </a:r>
                      <a:r>
                        <a:rPr kumimoji="1" lang="ja-JP" altLang="en-US" sz="1400" dirty="0"/>
                        <a:t>年未満　□</a:t>
                      </a:r>
                      <a:r>
                        <a:rPr kumimoji="1" lang="en-US" altLang="ja-JP" sz="1400" dirty="0"/>
                        <a:t>3</a:t>
                      </a:r>
                      <a:r>
                        <a:rPr kumimoji="1" lang="ja-JP" altLang="en-US" sz="1400" dirty="0"/>
                        <a:t>年以上</a:t>
                      </a:r>
                      <a:r>
                        <a:rPr kumimoji="1" lang="en-US" altLang="ja-JP" sz="1400" dirty="0"/>
                        <a:t>5</a:t>
                      </a:r>
                      <a:r>
                        <a:rPr kumimoji="1" lang="ja-JP" altLang="en-US" sz="1400" dirty="0"/>
                        <a:t>年未満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□</a:t>
                      </a:r>
                      <a:r>
                        <a:rPr kumimoji="1" lang="en-US" altLang="ja-JP" sz="1400" dirty="0"/>
                        <a:t>5</a:t>
                      </a:r>
                      <a:r>
                        <a:rPr kumimoji="1" lang="ja-JP" altLang="en-US" sz="1400" dirty="0"/>
                        <a:t>年以上</a:t>
                      </a:r>
                      <a:r>
                        <a:rPr kumimoji="1" lang="en-US" altLang="ja-JP" sz="1400" dirty="0"/>
                        <a:t>10</a:t>
                      </a:r>
                      <a:r>
                        <a:rPr kumimoji="1" lang="ja-JP" altLang="en-US" sz="1400" dirty="0"/>
                        <a:t>年未満　□</a:t>
                      </a:r>
                      <a:r>
                        <a:rPr kumimoji="1" lang="en-US" altLang="ja-JP" sz="1400" dirty="0"/>
                        <a:t>10</a:t>
                      </a:r>
                      <a:r>
                        <a:rPr kumimoji="1" lang="ja-JP" altLang="en-US" sz="1400" dirty="0"/>
                        <a:t>年以上</a:t>
                      </a:r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190721895"/>
                  </a:ext>
                </a:extLst>
              </a:tr>
              <a:tr h="3556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日頃の主な支援内容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3273786348"/>
                  </a:ext>
                </a:extLst>
              </a:tr>
              <a:tr h="82090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参加動機・普段の業務で困っていること</a:t>
                      </a:r>
                      <a:endParaRPr kumimoji="1" lang="en-US" altLang="ja-JP" sz="1600" dirty="0"/>
                    </a:p>
                    <a:p>
                      <a:pPr algn="ctr"/>
                      <a:r>
                        <a:rPr kumimoji="1" lang="en-US" altLang="ja-JP" sz="1600" dirty="0"/>
                        <a:t>(</a:t>
                      </a:r>
                      <a:r>
                        <a:rPr kumimoji="1" lang="ja-JP" altLang="en-US" sz="1600" dirty="0"/>
                        <a:t>講師への質問など</a:t>
                      </a:r>
                      <a:r>
                        <a:rPr kumimoji="1" lang="en-US" altLang="ja-JP" sz="1600" dirty="0"/>
                        <a:t>)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2244866991"/>
                  </a:ext>
                </a:extLst>
              </a:tr>
              <a:tr h="36991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メルマガ配信の希望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pPr marL="0" marR="0" lvl="0" indent="0" algn="l" defTabSz="583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□配信を希望する　□配信を希望しない　□登録済み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1258364012"/>
                  </a:ext>
                </a:extLst>
              </a:tr>
              <a:tr h="4889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支援者の確認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pPr marL="0" marR="0" lvl="0" indent="0" algn="l" defTabSz="583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□</a:t>
                      </a:r>
                      <a:r>
                        <a:rPr kumimoji="1" lang="ja-JP" altLang="en-US" sz="1300" dirty="0"/>
                        <a:t>申込者は、東京都のひとり親支援員であることを</a:t>
                      </a:r>
                      <a:endParaRPr kumimoji="1" lang="en-US" altLang="ja-JP" sz="1300" dirty="0"/>
                    </a:p>
                    <a:p>
                      <a:pPr marL="0" marR="0" lvl="0" indent="0" algn="l" defTabSz="583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dirty="0"/>
                        <a:t>　確認します。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3739200339"/>
                  </a:ext>
                </a:extLst>
              </a:tr>
            </a:tbl>
          </a:graphicData>
        </a:graphic>
      </p:graphicFrame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A2D10A5-D047-4B40-84FC-48E58B729556}"/>
              </a:ext>
            </a:extLst>
          </p:cNvPr>
          <p:cNvSpPr txBox="1"/>
          <p:nvPr/>
        </p:nvSpPr>
        <p:spPr>
          <a:xfrm>
            <a:off x="2672270" y="9739860"/>
            <a:ext cx="5001927" cy="269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88980">
              <a:defRPr/>
            </a:pPr>
            <a:r>
              <a:rPr kumimoji="1" lang="en-US" altLang="ja-JP" sz="1167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※</a:t>
            </a:r>
            <a:r>
              <a:rPr kumimoji="1" lang="ja-JP" altLang="en-US" sz="1167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参加申込に関する個人情報は、はあとの事業のみ使用いたします。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C90D809-36D1-4CCD-9021-5EE44C4A23A0}"/>
              </a:ext>
            </a:extLst>
          </p:cNvPr>
          <p:cNvSpPr txBox="1"/>
          <p:nvPr/>
        </p:nvSpPr>
        <p:spPr>
          <a:xfrm>
            <a:off x="1830335" y="10003083"/>
            <a:ext cx="4588517" cy="359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88980">
              <a:defRPr/>
            </a:pPr>
            <a:r>
              <a:rPr kumimoji="1" lang="ja-JP" altLang="en-US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東京都ひとり親家庭支援センター　はあと</a:t>
            </a:r>
          </a:p>
        </p:txBody>
      </p:sp>
      <p:graphicFrame>
        <p:nvGraphicFramePr>
          <p:cNvPr id="16" name="オブジェクト 15">
            <a:extLst>
              <a:ext uri="{FF2B5EF4-FFF2-40B4-BE49-F238E27FC236}">
                <a16:creationId xmlns:a16="http://schemas.microsoft.com/office/drawing/2014/main" id="{0F081723-CB0E-4302-8BF9-CBF76BB408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2637364"/>
              </p:ext>
            </p:extLst>
          </p:nvPr>
        </p:nvGraphicFramePr>
        <p:xfrm>
          <a:off x="440039" y="9828334"/>
          <a:ext cx="1390296" cy="684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ビットマップ イメージ" r:id="rId2" imgW="3375720" imgH="1661040" progId="Paint.Picture">
                  <p:embed/>
                </p:oleObj>
              </mc:Choice>
              <mc:Fallback>
                <p:oleObj name="ビットマップ イメージ" r:id="rId2" imgW="3375720" imgH="1661040" progId="Paint.Picture">
                  <p:embed/>
                  <p:pic>
                    <p:nvPicPr>
                      <p:cNvPr id="16" name="オブジェクト 15">
                        <a:extLst>
                          <a:ext uri="{FF2B5EF4-FFF2-40B4-BE49-F238E27FC236}">
                            <a16:creationId xmlns:a16="http://schemas.microsoft.com/office/drawing/2014/main" id="{0F081723-CB0E-4302-8BF9-CBF76BB408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40039" y="9828334"/>
                        <a:ext cx="1390296" cy="6840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C7ECE42-CDDE-476C-B740-A2DF9A916784}"/>
              </a:ext>
            </a:extLst>
          </p:cNvPr>
          <p:cNvSpPr txBox="1"/>
          <p:nvPr/>
        </p:nvSpPr>
        <p:spPr>
          <a:xfrm>
            <a:off x="1801411" y="10296031"/>
            <a:ext cx="5582312" cy="301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88980">
              <a:defRPr/>
            </a:pPr>
            <a:r>
              <a:rPr kumimoji="1" lang="ja-JP" altLang="en-US" sz="136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お問い合わせ 電話：</a:t>
            </a:r>
            <a:r>
              <a:rPr kumimoji="1" lang="en-US" altLang="ja-JP" sz="136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03-6261-7303</a:t>
            </a:r>
            <a:r>
              <a:rPr kumimoji="1" lang="ja-JP" altLang="en-US" sz="136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 メールアドレス：</a:t>
            </a:r>
            <a:r>
              <a:rPr kumimoji="1" lang="en-US" altLang="ja-JP" sz="136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info@haat.or.jp</a:t>
            </a:r>
            <a:endParaRPr kumimoji="1" lang="ja-JP" altLang="en-US" sz="1361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60A508E-0B1A-40D4-ACD8-C5113B0A6D01}"/>
              </a:ext>
            </a:extLst>
          </p:cNvPr>
          <p:cNvSpPr txBox="1"/>
          <p:nvPr/>
        </p:nvSpPr>
        <p:spPr>
          <a:xfrm>
            <a:off x="6082079" y="1184766"/>
            <a:ext cx="1391040" cy="269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90679">
              <a:defRPr/>
            </a:pPr>
            <a:r>
              <a:rPr kumimoji="1" lang="ja-JP" altLang="en-US" sz="1167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研修会詳細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E1A910C-0DC6-41AB-A9DE-52671688831D}"/>
              </a:ext>
            </a:extLst>
          </p:cNvPr>
          <p:cNvSpPr txBox="1"/>
          <p:nvPr/>
        </p:nvSpPr>
        <p:spPr>
          <a:xfrm>
            <a:off x="1890806" y="5149438"/>
            <a:ext cx="3781611" cy="3616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ja-JP" altLang="en-US" sz="1750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B2ADDF49-1769-47D6-8924-3357175F5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36052"/>
            <a:ext cx="179603" cy="35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88901" tIns="44451" rIns="88901" bIns="44451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 sz="1750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20B517CA-AA83-433F-B081-3AE8EDF0C0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1932" y="509191"/>
            <a:ext cx="727695" cy="727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330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413</Words>
  <Application>Microsoft Office PowerPoint</Application>
  <PresentationFormat>ユーザー設定</PresentationFormat>
  <Paragraphs>45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游ゴシック</vt:lpstr>
      <vt:lpstr>Arial</vt:lpstr>
      <vt:lpstr>Calibri</vt:lpstr>
      <vt:lpstr>Office Theme</vt:lpstr>
      <vt:lpstr>ビットマップ イメージ</vt:lpstr>
      <vt:lpstr>PowerPoint プレゼンテーション</vt:lpstr>
    </vt:vector>
  </TitlesOfParts>
  <Company>ACworks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チラシテンプレート</dc:title>
  <dc:subject>チラシテンプレート</dc:subject>
  <dc:creator>designAC</dc:creator>
  <cp:lastModifiedBy>jimu3</cp:lastModifiedBy>
  <cp:revision>7</cp:revision>
  <cp:lastPrinted>2025-12-22T04:04:57Z</cp:lastPrinted>
  <dcterms:created xsi:type="dcterms:W3CDTF">2025-12-20T06:01:09Z</dcterms:created>
  <dcterms:modified xsi:type="dcterms:W3CDTF">2026-01-19T03:42:10Z</dcterms:modified>
</cp:coreProperties>
</file>