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6" r:id="rId1"/>
  </p:sldMasterIdLst>
  <p:notesMasterIdLst>
    <p:notesMasterId r:id="rId3"/>
  </p:notesMasterIdLst>
  <p:sldIdLst>
    <p:sldId id="263" r:id="rId2"/>
  </p:sldIdLst>
  <p:sldSz cx="7775575" cy="10907713"/>
  <p:notesSz cx="6735763" cy="9866313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5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B500"/>
    <a:srgbClr val="206E5B"/>
    <a:srgbClr val="FFCCFF"/>
    <a:srgbClr val="66CCFF"/>
    <a:srgbClr val="FFF3CD"/>
    <a:srgbClr val="FDF47F"/>
    <a:srgbClr val="E8DD06"/>
    <a:srgbClr val="35B597"/>
    <a:srgbClr val="231815"/>
    <a:srgbClr val="5EB7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2850" y="72"/>
      </p:cViewPr>
      <p:guideLst>
        <p:guide orient="horz" pos="3435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18830" cy="495029"/>
          </a:xfrm>
          <a:prstGeom prst="rect">
            <a:avLst/>
          </a:prstGeom>
        </p:spPr>
        <p:txBody>
          <a:bodyPr vert="horz" lIns="90775" tIns="45387" rIns="90775" bIns="45387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6" y="0"/>
            <a:ext cx="2918830" cy="495029"/>
          </a:xfrm>
          <a:prstGeom prst="rect">
            <a:avLst/>
          </a:prstGeom>
        </p:spPr>
        <p:txBody>
          <a:bodyPr vert="horz" lIns="90775" tIns="45387" rIns="90775" bIns="45387" rtlCol="0"/>
          <a:lstStyle>
            <a:lvl1pPr algn="r">
              <a:defRPr sz="1100"/>
            </a:lvl1pPr>
          </a:lstStyle>
          <a:p>
            <a:fld id="{70F99883-74AE-4A2C-81B7-5B86A08198C0}" type="datetimeFigureOut">
              <a:rPr kumimoji="1" lang="ja-JP" altLang="en-US" smtClean="0"/>
              <a:t>2025/8/21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81225" y="1231900"/>
            <a:ext cx="2373313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75" tIns="45387" rIns="90775" bIns="4538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0"/>
          </a:xfrm>
          <a:prstGeom prst="rect">
            <a:avLst/>
          </a:prstGeom>
        </p:spPr>
        <p:txBody>
          <a:bodyPr vert="horz" lIns="90775" tIns="45387" rIns="90775" bIns="4538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371288"/>
            <a:ext cx="2918830" cy="495028"/>
          </a:xfrm>
          <a:prstGeom prst="rect">
            <a:avLst/>
          </a:prstGeom>
        </p:spPr>
        <p:txBody>
          <a:bodyPr vert="horz" lIns="90775" tIns="45387" rIns="90775" bIns="45387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6" y="9371288"/>
            <a:ext cx="2918830" cy="495028"/>
          </a:xfrm>
          <a:prstGeom prst="rect">
            <a:avLst/>
          </a:prstGeom>
        </p:spPr>
        <p:txBody>
          <a:bodyPr vert="horz" lIns="90775" tIns="45387" rIns="90775" bIns="45387" rtlCol="0" anchor="b"/>
          <a:lstStyle>
            <a:lvl1pPr algn="r">
              <a:defRPr sz="11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  <a:prstGeom prst="rect">
            <a:avLst/>
          </a:prstGeo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A3B7E-DD21-4048-88F3-59665D8E8C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8/21/2025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03F17-9641-4B84-A974-7D55D06F189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892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94DBB-917B-4186-A703-7409F7CF8E5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8/21/2025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B72EE-4B45-425F-B500-026DA88CB77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652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D20DD-EE55-4DDE-BB8B-8D151B9371C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8/21/2025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60586A-009D-4946-86B1-6BEB0D580BF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80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2877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7DE13-46BE-4B37-9FBB-8FA2A87D722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8/21/2025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FC707-0A99-4B85-9C38-B64E72987C1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207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  <a:prstGeom prst="rect">
            <a:avLst/>
          </a:prstGeo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4D596-71CB-401C-BE2A-FF96587D8E9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8/21/2025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CCBC2-8C21-4C9A-A2A0-C4F7CFD13B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403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FDC24-657B-46BD-9F76-F6EB56EE60B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8/21/2025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8B99DA-1B7B-4D03-B44C-EA0B6BFD2A8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169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44564-11C5-49CA-A6C6-0EFA5B9EEF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8/21/2025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FB411-F8C4-4E71-AA2F-EFB8BA58573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28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C5F0A-E814-4F5B-8509-4826EF6EAFA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8/21/2025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3135D-753B-4641-9B40-F5C756AB03B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906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9F838-D727-4C3D-981F-C91357BA97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8/21/2025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7CFDE-7B0F-4037-894D-A6CABA6358C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309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78700-CC02-43A7-8D67-617F0C9B34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8/21/2025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CBD56-090A-4AA6-BB18-0A87B6BE424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046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pPr lvl="0"/>
            <a:r>
              <a:rPr lang="ja-JP" altLang="en-US" noProof="0"/>
              <a:t>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F08AA-2110-42CD-8773-E3A4EF59A3C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8/21/2025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9A334-02AD-4810-8742-6DB93C5EA2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634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746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xStyles>
    <p:titleStyle>
      <a:lvl1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2pPr>
      <a:lvl3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3pPr>
      <a:lvl4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4pPr>
      <a:lvl5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5pPr>
      <a:lvl6pPr marL="4572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6pPr>
      <a:lvl7pPr marL="9144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7pPr>
      <a:lvl8pPr marL="13716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8pPr>
      <a:lvl9pPr marL="18288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9pPr>
    </p:titleStyle>
    <p:bodyStyle>
      <a:lvl1pPr marL="193675" indent="-193675" algn="l" defTabSz="776288" rtl="0" fontAlgn="base">
        <a:lnSpc>
          <a:spcPct val="90000"/>
        </a:lnSpc>
        <a:spcBef>
          <a:spcPts val="850"/>
        </a:spcBef>
        <a:spcAft>
          <a:spcPct val="0"/>
        </a:spcAft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48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4783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751116E4-3BE6-4384-ADC3-FA761A870062}"/>
              </a:ext>
            </a:extLst>
          </p:cNvPr>
          <p:cNvSpPr/>
          <p:nvPr/>
        </p:nvSpPr>
        <p:spPr>
          <a:xfrm>
            <a:off x="2024280" y="259897"/>
            <a:ext cx="3797085" cy="4572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相談支援員研修会お申込み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E613E47-0004-4B47-8808-9D747B908B1A}"/>
              </a:ext>
            </a:extLst>
          </p:cNvPr>
          <p:cNvSpPr txBox="1"/>
          <p:nvPr/>
        </p:nvSpPr>
        <p:spPr>
          <a:xfrm>
            <a:off x="1618186" y="736535"/>
            <a:ext cx="48269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ホームページからお申込みください。 ⇒ 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https://haat.or.jp/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B675270-B2EE-42CE-9B37-1CAEDF0D8D46}"/>
              </a:ext>
            </a:extLst>
          </p:cNvPr>
          <p:cNvSpPr txBox="1"/>
          <p:nvPr/>
        </p:nvSpPr>
        <p:spPr>
          <a:xfrm>
            <a:off x="519620" y="1435875"/>
            <a:ext cx="707497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申込フォームからのお申込みが難しい方は、下記の申込書にご記入の上、</a:t>
            </a:r>
            <a:r>
              <a:rPr kumimoji="1" lang="en-US" altLang="ja-JP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FAX</a:t>
            </a:r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あるいはメールで送信してください。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63B5F66-93D2-4232-8CBF-70B6C977FC0B}"/>
              </a:ext>
            </a:extLst>
          </p:cNvPr>
          <p:cNvSpPr txBox="1"/>
          <p:nvPr/>
        </p:nvSpPr>
        <p:spPr>
          <a:xfrm>
            <a:off x="602969" y="1696188"/>
            <a:ext cx="6857342" cy="27699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※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お手数ですが送信後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FAX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が届いているか確認の電話をお願いします。（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TEL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　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03-6261-7303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）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D20F1EB-AD86-473D-A5BC-6CABBE762475}"/>
              </a:ext>
            </a:extLst>
          </p:cNvPr>
          <p:cNvSpPr txBox="1"/>
          <p:nvPr/>
        </p:nvSpPr>
        <p:spPr>
          <a:xfrm>
            <a:off x="494152" y="2109206"/>
            <a:ext cx="6857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【FAX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送信先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】03-6261-7319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　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E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メール：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info@haat.or.jp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graphicFrame>
        <p:nvGraphicFramePr>
          <p:cNvPr id="12" name="表 12">
            <a:extLst>
              <a:ext uri="{FF2B5EF4-FFF2-40B4-BE49-F238E27FC236}">
                <a16:creationId xmlns:a16="http://schemas.microsoft.com/office/drawing/2014/main" id="{88081A75-4060-4671-A276-941C055BCC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5124048"/>
              </p:ext>
            </p:extLst>
          </p:nvPr>
        </p:nvGraphicFramePr>
        <p:xfrm>
          <a:off x="519620" y="2531737"/>
          <a:ext cx="7048883" cy="69845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61954">
                  <a:extLst>
                    <a:ext uri="{9D8B030D-6E8A-4147-A177-3AD203B41FA5}">
                      <a16:colId xmlns:a16="http://schemas.microsoft.com/office/drawing/2014/main" val="1229095734"/>
                    </a:ext>
                  </a:extLst>
                </a:gridCol>
                <a:gridCol w="4586929">
                  <a:extLst>
                    <a:ext uri="{9D8B030D-6E8A-4147-A177-3AD203B41FA5}">
                      <a16:colId xmlns:a16="http://schemas.microsoft.com/office/drawing/2014/main" val="593064614"/>
                    </a:ext>
                  </a:extLst>
                </a:gridCol>
              </a:tblGrid>
              <a:tr h="24926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開催日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/>
                        <a:t>第</a:t>
                      </a:r>
                      <a:r>
                        <a:rPr kumimoji="1" lang="en-US" altLang="ja-JP" sz="1800" dirty="0"/>
                        <a:t>6</a:t>
                      </a:r>
                      <a:r>
                        <a:rPr kumimoji="1" lang="ja-JP" altLang="en-US" sz="1800" dirty="0"/>
                        <a:t>回　令和</a:t>
                      </a:r>
                      <a:r>
                        <a:rPr kumimoji="1" lang="en-US" altLang="ja-JP" sz="1800" dirty="0"/>
                        <a:t>7</a:t>
                      </a:r>
                      <a:r>
                        <a:rPr kumimoji="1" lang="ja-JP" altLang="en-US" sz="1800" dirty="0"/>
                        <a:t>年</a:t>
                      </a:r>
                      <a:r>
                        <a:rPr kumimoji="1" lang="en-US" altLang="ja-JP" sz="1800" dirty="0"/>
                        <a:t>10</a:t>
                      </a:r>
                      <a:r>
                        <a:rPr kumimoji="1" lang="ja-JP" altLang="en-US" sz="1800" dirty="0"/>
                        <a:t>月</a:t>
                      </a:r>
                      <a:r>
                        <a:rPr kumimoji="1" lang="en-US" altLang="ja-JP" sz="1800" dirty="0"/>
                        <a:t>27</a:t>
                      </a:r>
                      <a:r>
                        <a:rPr kumimoji="1" lang="ja-JP" altLang="en-US" sz="1800" dirty="0"/>
                        <a:t>日</a:t>
                      </a:r>
                      <a:r>
                        <a:rPr kumimoji="1" lang="en-US" altLang="ja-JP" sz="1800" dirty="0"/>
                        <a:t>(</a:t>
                      </a:r>
                      <a:r>
                        <a:rPr kumimoji="1" lang="ja-JP" altLang="en-US" sz="1800" dirty="0"/>
                        <a:t>月</a:t>
                      </a:r>
                      <a:r>
                        <a:rPr kumimoji="1" lang="en-US" altLang="ja-JP" sz="1800" dirty="0"/>
                        <a:t>)13:30</a:t>
                      </a:r>
                      <a:r>
                        <a:rPr kumimoji="1" lang="ja-JP" altLang="en-US" sz="1800" dirty="0"/>
                        <a:t>～</a:t>
                      </a:r>
                      <a:r>
                        <a:rPr kumimoji="1" lang="en-US" altLang="ja-JP" sz="1800" dirty="0"/>
                        <a:t>16:30</a:t>
                      </a:r>
                      <a:endParaRPr kumimoji="1" lang="ja-JP" altLang="en-US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119918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フリガナ</a:t>
                      </a:r>
                      <a:endParaRPr kumimoji="1" lang="en-US" altLang="ja-JP" sz="1400" dirty="0"/>
                    </a:p>
                    <a:p>
                      <a:pPr algn="ctr"/>
                      <a:endParaRPr kumimoji="1" lang="en-US" altLang="ja-JP" sz="1000" dirty="0"/>
                    </a:p>
                    <a:p>
                      <a:pPr algn="ctr"/>
                      <a:r>
                        <a:rPr kumimoji="1" lang="ja-JP" altLang="en-US" sz="1800" dirty="0"/>
                        <a:t>申込者氏名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8740740"/>
                  </a:ext>
                </a:extLst>
              </a:tr>
              <a:tr h="50024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3136073"/>
                  </a:ext>
                </a:extLst>
              </a:tr>
              <a:tr h="3362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参加方法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/>
                        <a:t>※</a:t>
                      </a:r>
                      <a:r>
                        <a:rPr kumimoji="1" lang="ja-JP" altLang="en-US" sz="1400" dirty="0"/>
                        <a:t>会場受講のみとなります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09225161"/>
                  </a:ext>
                </a:extLst>
              </a:tr>
              <a:tr h="52091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フリガナ</a:t>
                      </a:r>
                      <a:endParaRPr kumimoji="1" lang="en-US" altLang="ja-JP" sz="1400" dirty="0"/>
                    </a:p>
                    <a:p>
                      <a:pPr algn="ctr"/>
                      <a:r>
                        <a:rPr kumimoji="1" lang="ja-JP" altLang="en-US" sz="2000" dirty="0"/>
                        <a:t>メールアドレス</a:t>
                      </a:r>
                      <a:endParaRPr kumimoji="1" lang="en-US" altLang="ja-JP" sz="2000" dirty="0"/>
                    </a:p>
                    <a:p>
                      <a:pPr algn="ctr"/>
                      <a:r>
                        <a:rPr kumimoji="1" lang="en-US" altLang="ja-JP" sz="1000" dirty="0">
                          <a:solidFill>
                            <a:srgbClr val="0070C0"/>
                          </a:solidFill>
                        </a:rPr>
                        <a:t>※info@haat.or.jp</a:t>
                      </a:r>
                      <a:r>
                        <a:rPr kumimoji="1" lang="ja-JP" altLang="en-US" sz="1000" dirty="0">
                          <a:solidFill>
                            <a:srgbClr val="0070C0"/>
                          </a:solidFill>
                        </a:rPr>
                        <a:t>からのメールが受け取れるアドレスの記入をお願いします。</a:t>
                      </a:r>
                      <a:endParaRPr kumimoji="1" lang="en-US" altLang="ja-JP" sz="1000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※</a:t>
                      </a:r>
                      <a:r>
                        <a:rPr kumimoji="1" lang="ja-JP" altLang="en-US" sz="105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ご案内はメールでお送りしております。必ず、ご記入をお願いします。</a:t>
                      </a:r>
                      <a:endParaRPr kumimoji="1" lang="en-US" altLang="ja-JP" sz="1050" b="1" u="sng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en-US" altLang="ja-JP" sz="105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※0(</a:t>
                      </a:r>
                      <a:r>
                        <a:rPr kumimoji="1" lang="ja-JP" altLang="en-US" sz="105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ゼロ</a:t>
                      </a:r>
                      <a:r>
                        <a:rPr kumimoji="1" lang="en-US" altLang="ja-JP" sz="105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105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と</a:t>
                      </a:r>
                      <a:r>
                        <a:rPr kumimoji="1" lang="en-US" altLang="ja-JP" sz="105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O(</a:t>
                      </a:r>
                      <a:r>
                        <a:rPr kumimoji="1" lang="ja-JP" altLang="en-US" sz="105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オー</a:t>
                      </a:r>
                      <a:r>
                        <a:rPr kumimoji="1" lang="en-US" altLang="ja-JP" sz="105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1050" b="1" u="sng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等、間違えやすいアドレスにはフリガナを付けてください。</a:t>
                      </a:r>
                      <a:endParaRPr kumimoji="1" lang="en-US" altLang="ja-JP" sz="1050" b="1" u="sng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  <a:p>
                      <a:endParaRPr kumimoji="1" lang="en-US" altLang="ja-JP" sz="1050" b="1" u="sng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800" b="0" u="none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　　　　　　　　　　　</a:t>
                      </a:r>
                      <a:r>
                        <a:rPr kumimoji="1" lang="ja-JP" altLang="en-US" sz="1800" b="0" u="none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3414546"/>
                  </a:ext>
                </a:extLst>
              </a:tr>
              <a:tr h="32967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資料受け取り方法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会場でお渡しします</a:t>
                      </a:r>
                      <a:endParaRPr kumimoji="1" lang="en-US" altLang="ja-JP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52555809"/>
                  </a:ext>
                </a:extLst>
              </a:tr>
              <a:tr h="68851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連絡先電話番号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b="1" u="sng" dirty="0">
                          <a:solidFill>
                            <a:srgbClr val="FF0000"/>
                          </a:solidFill>
                        </a:rPr>
                        <a:t>※</a:t>
                      </a:r>
                      <a:r>
                        <a:rPr kumimoji="1" lang="ja-JP" altLang="en-US" sz="1050" b="1" u="sng" dirty="0">
                          <a:solidFill>
                            <a:srgbClr val="FF0000"/>
                          </a:solidFill>
                        </a:rPr>
                        <a:t>メールが届かない場合、お電話を差し上げることがあります。</a:t>
                      </a:r>
                      <a:endParaRPr kumimoji="1" lang="en-US" altLang="ja-JP" sz="1050" b="1" u="sng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kumimoji="1" lang="ja-JP" altLang="en-US" sz="1050" b="1" u="sng" dirty="0">
                          <a:solidFill>
                            <a:srgbClr val="FF0000"/>
                          </a:solidFill>
                        </a:rPr>
                        <a:t>必ず連絡の取れる番号のご記入をお願いします。</a:t>
                      </a:r>
                      <a:endParaRPr kumimoji="1" lang="en-US" altLang="ja-JP" sz="1050" b="1" u="sng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kumimoji="1" lang="en-US" altLang="ja-JP" sz="1800" dirty="0"/>
                        <a:t>TEL</a:t>
                      </a:r>
                      <a:r>
                        <a:rPr kumimoji="1" lang="ja-JP" altLang="en-US" sz="1800" dirty="0"/>
                        <a:t>：　　　　ー　　　　　ー</a:t>
                      </a:r>
                      <a:endParaRPr kumimoji="1" lang="en-US" altLang="ja-JP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4626143"/>
                  </a:ext>
                </a:extLst>
              </a:tr>
              <a:tr h="380479"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solidFill>
                            <a:srgbClr val="0070C0"/>
                          </a:solidFill>
                        </a:rPr>
                        <a:t>※</a:t>
                      </a:r>
                      <a:r>
                        <a:rPr kumimoji="1" lang="ja-JP" altLang="en-US" sz="1100" dirty="0">
                          <a:solidFill>
                            <a:srgbClr val="0070C0"/>
                          </a:solidFill>
                        </a:rPr>
                        <a:t>必ずご記載ください</a:t>
                      </a:r>
                      <a:endParaRPr kumimoji="1" lang="en-US" altLang="ja-JP" sz="1100" dirty="0">
                        <a:solidFill>
                          <a:srgbClr val="0070C0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800" dirty="0"/>
                        <a:t>所属</a:t>
                      </a:r>
                      <a:endParaRPr kumimoji="1" lang="en-US" altLang="ja-JP" sz="1800" dirty="0"/>
                    </a:p>
                    <a:p>
                      <a:pPr algn="ctr"/>
                      <a:r>
                        <a:rPr kumimoji="1" lang="en-US" altLang="ja-JP" sz="1200" dirty="0"/>
                        <a:t>(</a:t>
                      </a:r>
                      <a:r>
                        <a:rPr kumimoji="1" lang="ja-JP" altLang="en-US" sz="1200" dirty="0"/>
                        <a:t>一つだけ〇をつけてください</a:t>
                      </a:r>
                      <a:r>
                        <a:rPr kumimoji="1" lang="en-US" altLang="ja-JP" sz="1200" dirty="0"/>
                        <a:t>)</a:t>
                      </a:r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所属団体名：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9873787"/>
                  </a:ext>
                </a:extLst>
              </a:tr>
              <a:tr h="437102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①区市町村職員　②母子･父子自立支援員　③母子生活支援施設職員　④子ども家庭支援センター相談員　⑤就労支援専門員　⑥民生児童委員　⑦マザーズハローワーク職員　⑧</a:t>
                      </a:r>
                      <a:r>
                        <a:rPr kumimoji="1" lang="en-US" altLang="ja-JP" sz="1000" dirty="0"/>
                        <a:t>NPO</a:t>
                      </a:r>
                      <a:r>
                        <a:rPr kumimoji="1" lang="ja-JP" altLang="en-US" sz="1000" dirty="0"/>
                        <a:t>職員　⑨その他（　　　　　　　　　　　　　　　　　　　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0380047"/>
                  </a:ext>
                </a:extLst>
              </a:tr>
              <a:tr h="41558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相談支援員職歴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□</a:t>
                      </a:r>
                      <a:r>
                        <a:rPr kumimoji="1" lang="en-US" altLang="ja-JP" sz="1400" dirty="0"/>
                        <a:t>1</a:t>
                      </a:r>
                      <a:r>
                        <a:rPr kumimoji="1" lang="ja-JP" altLang="en-US" sz="1400" dirty="0"/>
                        <a:t>年未満　□</a:t>
                      </a:r>
                      <a:r>
                        <a:rPr kumimoji="1" lang="en-US" altLang="ja-JP" sz="1400" dirty="0"/>
                        <a:t>1</a:t>
                      </a:r>
                      <a:r>
                        <a:rPr kumimoji="1" lang="ja-JP" altLang="en-US" sz="1400" dirty="0"/>
                        <a:t>年以上</a:t>
                      </a:r>
                      <a:r>
                        <a:rPr kumimoji="1" lang="en-US" altLang="ja-JP" sz="1400" dirty="0"/>
                        <a:t>3</a:t>
                      </a:r>
                      <a:r>
                        <a:rPr kumimoji="1" lang="ja-JP" altLang="en-US" sz="1400" dirty="0"/>
                        <a:t>年未満　□</a:t>
                      </a:r>
                      <a:r>
                        <a:rPr kumimoji="1" lang="en-US" altLang="ja-JP" sz="1400" dirty="0"/>
                        <a:t>3</a:t>
                      </a:r>
                      <a:r>
                        <a:rPr kumimoji="1" lang="ja-JP" altLang="en-US" sz="1400" dirty="0"/>
                        <a:t>年以上</a:t>
                      </a:r>
                      <a:r>
                        <a:rPr kumimoji="1" lang="en-US" altLang="ja-JP" sz="1400" dirty="0"/>
                        <a:t>5</a:t>
                      </a:r>
                      <a:r>
                        <a:rPr kumimoji="1" lang="ja-JP" altLang="en-US" sz="1400" dirty="0"/>
                        <a:t>年未満</a:t>
                      </a:r>
                      <a:endParaRPr kumimoji="1" lang="en-US" altLang="ja-JP" sz="1400" dirty="0"/>
                    </a:p>
                    <a:p>
                      <a:r>
                        <a:rPr kumimoji="1" lang="ja-JP" altLang="en-US" sz="1400" dirty="0"/>
                        <a:t>□</a:t>
                      </a:r>
                      <a:r>
                        <a:rPr kumimoji="1" lang="en-US" altLang="ja-JP" sz="1400" dirty="0"/>
                        <a:t>5</a:t>
                      </a:r>
                      <a:r>
                        <a:rPr kumimoji="1" lang="ja-JP" altLang="en-US" sz="1400" dirty="0"/>
                        <a:t>年以上</a:t>
                      </a:r>
                      <a:r>
                        <a:rPr kumimoji="1" lang="en-US" altLang="ja-JP" sz="1400" dirty="0"/>
                        <a:t>10</a:t>
                      </a:r>
                      <a:r>
                        <a:rPr kumimoji="1" lang="ja-JP" altLang="en-US" sz="1400" dirty="0"/>
                        <a:t>年未満　□</a:t>
                      </a:r>
                      <a:r>
                        <a:rPr kumimoji="1" lang="en-US" altLang="ja-JP" sz="1400" dirty="0"/>
                        <a:t>10</a:t>
                      </a:r>
                      <a:r>
                        <a:rPr kumimoji="1" lang="ja-JP" altLang="en-US" sz="1400" dirty="0"/>
                        <a:t>年以上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721895"/>
                  </a:ext>
                </a:extLst>
              </a:tr>
              <a:tr h="36000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日頃の主な支援内容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3786348"/>
                  </a:ext>
                </a:extLst>
              </a:tr>
              <a:tr h="84435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参加動機・普段の業務で困っていること</a:t>
                      </a:r>
                      <a:endParaRPr kumimoji="1" lang="en-US" altLang="ja-JP" sz="1600" dirty="0"/>
                    </a:p>
                    <a:p>
                      <a:pPr algn="ctr"/>
                      <a:r>
                        <a:rPr kumimoji="1" lang="en-US" altLang="ja-JP" sz="1600" dirty="0"/>
                        <a:t>(</a:t>
                      </a:r>
                      <a:r>
                        <a:rPr kumimoji="1" lang="ja-JP" altLang="en-US" sz="1600" dirty="0"/>
                        <a:t>講師への質問など</a:t>
                      </a:r>
                      <a:r>
                        <a:rPr kumimoji="1" lang="en-US" altLang="ja-JP" sz="16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4866991"/>
                  </a:ext>
                </a:extLst>
              </a:tr>
              <a:tr h="38047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メルマガ配信の希望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5832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□配信を希望する　□配信を希望しない　□登録済み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58364012"/>
                  </a:ext>
                </a:extLst>
              </a:tr>
              <a:tr h="38047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支援者の確認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5832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□　</a:t>
                      </a:r>
                      <a:r>
                        <a:rPr kumimoji="1" lang="ja-JP" altLang="en-US" sz="1200" dirty="0"/>
                        <a:t>申込者は、東京都のひとり親支援員であることを確認します。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39200339"/>
                  </a:ext>
                </a:extLst>
              </a:tr>
            </a:tbl>
          </a:graphicData>
        </a:graphic>
      </p:graphicFrame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A2D10A5-D047-4B40-84FC-48E58B729556}"/>
              </a:ext>
            </a:extLst>
          </p:cNvPr>
          <p:cNvSpPr txBox="1"/>
          <p:nvPr/>
        </p:nvSpPr>
        <p:spPr>
          <a:xfrm>
            <a:off x="494152" y="9708255"/>
            <a:ext cx="51447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※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参加申込に関する個人情報は、はあとの事業のみ使用いたします。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9C90D809-36D1-4CCD-9021-5EE44C4A23A0}"/>
              </a:ext>
            </a:extLst>
          </p:cNvPr>
          <p:cNvSpPr txBox="1"/>
          <p:nvPr/>
        </p:nvSpPr>
        <p:spPr>
          <a:xfrm>
            <a:off x="3009281" y="10088223"/>
            <a:ext cx="4719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東京都ひとり親家庭支援センター　はあと</a:t>
            </a:r>
          </a:p>
        </p:txBody>
      </p:sp>
      <p:graphicFrame>
        <p:nvGraphicFramePr>
          <p:cNvPr id="16" name="オブジェクト 15">
            <a:extLst>
              <a:ext uri="{FF2B5EF4-FFF2-40B4-BE49-F238E27FC236}">
                <a16:creationId xmlns:a16="http://schemas.microsoft.com/office/drawing/2014/main" id="{0F081723-CB0E-4302-8BF9-CBF76BB408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9242" y="9921106"/>
          <a:ext cx="1430002" cy="7035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ビットマップ イメージ" r:id="rId3" imgW="3375720" imgH="1661040" progId="Paint.Picture">
                  <p:embed/>
                </p:oleObj>
              </mc:Choice>
              <mc:Fallback>
                <p:oleObj name="ビットマップ イメージ" r:id="rId3" imgW="3375720" imgH="1661040" progId="Paint.Picture">
                  <p:embed/>
                  <p:pic>
                    <p:nvPicPr>
                      <p:cNvPr id="16" name="オブジェクト 15">
                        <a:extLst>
                          <a:ext uri="{FF2B5EF4-FFF2-40B4-BE49-F238E27FC236}">
                            <a16:creationId xmlns:a16="http://schemas.microsoft.com/office/drawing/2014/main" id="{0F081723-CB0E-4302-8BF9-CBF76BB4085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59242" y="9921106"/>
                        <a:ext cx="1430002" cy="7035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9C7ECE42-CDDE-476C-B740-A2DF9A916784}"/>
              </a:ext>
            </a:extLst>
          </p:cNvPr>
          <p:cNvSpPr txBox="1"/>
          <p:nvPr/>
        </p:nvSpPr>
        <p:spPr>
          <a:xfrm>
            <a:off x="1989244" y="10457498"/>
            <a:ext cx="56973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お問い合わせ 電話：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03-6261-7303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 メールアドレス：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info@haat.or.jp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60A508E-0B1A-40D4-ACD8-C5113B0A6D01}"/>
              </a:ext>
            </a:extLst>
          </p:cNvPr>
          <p:cNvSpPr txBox="1"/>
          <p:nvPr/>
        </p:nvSpPr>
        <p:spPr>
          <a:xfrm>
            <a:off x="6255779" y="1173876"/>
            <a:ext cx="14307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研修会詳細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458EE239-3851-4AFA-A418-FEB4D2DADF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5779" y="208618"/>
            <a:ext cx="1016957" cy="1016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086291"/>
      </p:ext>
    </p:extLst>
  </p:cSld>
  <p:clrMapOvr>
    <a:masterClrMapping/>
  </p:clrMapOvr>
</p:sld>
</file>

<file path=ppt/theme/theme1.xml><?xml version="1.0" encoding="utf-8"?>
<a:theme xmlns:a="http://schemas.openxmlformats.org/drawingml/2006/main" name="1_ガイド入りテンプレートサンプル20130531三木さん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5.potx" id="{3F8E5C06-014F-4A13-A3C7-E133BECAFD1E}" vid="{BD152B00-4CFD-4022-8208-530F7579D79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51</Template>
  <TotalTime>0</TotalTime>
  <Words>449</Words>
  <Application>Microsoft Office PowerPoint</Application>
  <PresentationFormat>ユーザー設定</PresentationFormat>
  <Paragraphs>44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HG丸ｺﾞｼｯｸM-PRO</vt:lpstr>
      <vt:lpstr>ＭＳ Ｐゴシック</vt:lpstr>
      <vt:lpstr>游ゴシック</vt:lpstr>
      <vt:lpstr>Arial</vt:lpstr>
      <vt:lpstr>Calibri</vt:lpstr>
      <vt:lpstr>Calibri Light</vt:lpstr>
      <vt:lpstr>1_ガイド入りテンプレートサンプル20130531三木さん</vt:lpstr>
      <vt:lpstr>ビットマップ イメージ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2016-07-29T00:15:27Z</dcterms:created>
  <dcterms:modified xsi:type="dcterms:W3CDTF">2025-08-21T01:46:58Z</dcterms:modified>
</cp:coreProperties>
</file>